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8" r:id="rId3"/>
    <p:sldId id="537" r:id="rId4"/>
    <p:sldId id="526" r:id="rId5"/>
    <p:sldId id="527" r:id="rId6"/>
    <p:sldId id="528" r:id="rId7"/>
    <p:sldId id="268" r:id="rId8"/>
    <p:sldId id="271" r:id="rId9"/>
    <p:sldId id="272" r:id="rId10"/>
    <p:sldId id="283" r:id="rId11"/>
    <p:sldId id="529" r:id="rId12"/>
    <p:sldId id="296" r:id="rId13"/>
    <p:sldId id="530" r:id="rId14"/>
    <p:sldId id="531" r:id="rId15"/>
    <p:sldId id="532" r:id="rId16"/>
    <p:sldId id="533" r:id="rId17"/>
    <p:sldId id="534" r:id="rId18"/>
    <p:sldId id="535" r:id="rId19"/>
    <p:sldId id="334" r:id="rId20"/>
    <p:sldId id="335" r:id="rId21"/>
    <p:sldId id="339" r:id="rId22"/>
    <p:sldId id="341" r:id="rId23"/>
    <p:sldId id="347" r:id="rId24"/>
    <p:sldId id="348" r:id="rId25"/>
    <p:sldId id="349" r:id="rId26"/>
    <p:sldId id="350" r:id="rId27"/>
    <p:sldId id="536" r:id="rId28"/>
    <p:sldId id="406" r:id="rId29"/>
    <p:sldId id="407" r:id="rId30"/>
    <p:sldId id="524" r:id="rId31"/>
    <p:sldId id="520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97DCFF"/>
    <a:srgbClr val="B6DF89"/>
    <a:srgbClr val="05953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8" autoAdjust="0"/>
    <p:restoredTop sz="78548" autoAdjust="0"/>
  </p:normalViewPr>
  <p:slideViewPr>
    <p:cSldViewPr>
      <p:cViewPr varScale="1">
        <p:scale>
          <a:sx n="95" d="100"/>
          <a:sy n="95" d="100"/>
        </p:scale>
        <p:origin x="-209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36" y="82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8" d="100"/>
        <a:sy n="128" d="100"/>
      </p:scale>
      <p:origin x="0" y="62088"/>
    </p:cViewPr>
  </p:sorterViewPr>
  <p:notesViewPr>
    <p:cSldViewPr>
      <p:cViewPr varScale="1">
        <p:scale>
          <a:sx n="92" d="100"/>
          <a:sy n="92" d="100"/>
        </p:scale>
        <p:origin x="-3732" y="-102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76BA0D-8F11-41A0-82B4-C647E2FAE447}" type="datetimeFigureOut">
              <a:rPr lang="en-CA" smtClean="0"/>
              <a:pPr/>
              <a:t>28/04/2015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D78D6-D8F9-42F4-9566-778346103BAF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9A41D-2C14-4FD9-A8FE-469DBFAB3809}" type="datetimeFigureOut">
              <a:rPr lang="en-CA" smtClean="0"/>
              <a:pPr/>
              <a:t>28/04/2015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F50BE-48AE-4332-BF46-C112AB8C5E91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xmlns="" val="130457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You can retrieve any person using a GET on the person’s id, which is just an </a:t>
            </a:r>
            <a:r>
              <a:rPr lang="en-US" dirty="0" err="1" smtClean="0"/>
              <a:t>url</a:t>
            </a:r>
            <a:r>
              <a:rPr lang="en-US" baseline="0" dirty="0" smtClean="0"/>
              <a:t> on the server: /</a:t>
            </a:r>
            <a:r>
              <a:rPr lang="en-US" baseline="0" dirty="0" err="1" smtClean="0"/>
              <a:t>fhir</a:t>
            </a:r>
            <a:r>
              <a:rPr lang="en-US" baseline="0" dirty="0" smtClean="0"/>
              <a:t>/person/@&lt;id&gt;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We have our own MIME-type: “text/</a:t>
            </a:r>
            <a:r>
              <a:rPr lang="en-US" baseline="0" dirty="0" err="1" smtClean="0"/>
              <a:t>xml+fhir</a:t>
            </a:r>
            <a:r>
              <a:rPr lang="en-US" baseline="0" dirty="0" smtClean="0"/>
              <a:t>”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Note that FHIR always uses UTF-8. Since this is not the default for HTTP, the server explicitly mentions this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But should mean the xml encoding mentions “utf-8” and that the payload is really encoded in utf-8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There can be a Byte Order Mark, but hopefully your framework handles all that ;-)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The response returns a Content-Location header with a version-specific location….see next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18187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Whether server allows this depends on the level of trust between</a:t>
            </a:r>
            <a:r>
              <a:rPr lang="en-US" baseline="0" dirty="0" smtClean="0"/>
              <a:t> server and client: e.g. in-house scenario versus nation-wide network.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4862323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Note that the id of the resource</a:t>
            </a:r>
            <a:r>
              <a:rPr lang="en-US" baseline="0" dirty="0" smtClean="0"/>
              <a:t> is kept outside the resource itself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Atom has many other meta-data items (not shown), which we will discuss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951566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31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forget your evaluations!</a:t>
            </a:r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9:25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</a:t>
            </a:fld>
            <a:endParaRPr lang="en-CA" dirty="0"/>
          </a:p>
        </p:txBody>
      </p:sp>
    </p:spTree>
    <p:extLst>
      <p:ext uri="{BB962C8B-B14F-4D97-AF65-F5344CB8AC3E}">
        <p14:creationId xmlns="" xmlns:p14="http://schemas.microsoft.com/office/powerpoint/2010/main" val="1309389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actually have a formal manifesto, but these are the principles we adhere to.</a:t>
            </a:r>
          </a:p>
          <a:p>
            <a:r>
              <a:rPr lang="en-US" dirty="0" smtClean="0"/>
              <a:t>More stuff on implementers, common scenarios &amp; paradigms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</a:t>
            </a:fld>
            <a:endParaRPr lang="en-CA" dirty="0"/>
          </a:p>
        </p:txBody>
      </p:sp>
    </p:spTree>
    <p:extLst>
      <p:ext uri="{BB962C8B-B14F-4D97-AF65-F5344CB8AC3E}">
        <p14:creationId xmlns="" xmlns:p14="http://schemas.microsoft.com/office/powerpoint/2010/main" val="679754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Downloads</a:t>
            </a:r>
          </a:p>
          <a:p>
            <a:r>
              <a:rPr lang="en-US" dirty="0" smtClean="0"/>
              <a:t>Wiki</a:t>
            </a:r>
          </a:p>
          <a:p>
            <a:r>
              <a:rPr lang="en-US" dirty="0" smtClean="0"/>
              <a:t>Table of Contents</a:t>
            </a:r>
          </a:p>
          <a:p>
            <a:r>
              <a:rPr lang="en-US" dirty="0" smtClean="0"/>
              <a:t>Key stuff in Documentation</a:t>
            </a:r>
          </a:p>
          <a:p>
            <a:pPr>
              <a:buFontTx/>
              <a:buChar char="-"/>
            </a:pPr>
            <a:r>
              <a:rPr lang="en-US" dirty="0" smtClean="0"/>
              <a:t>Overview &amp; Roadmap</a:t>
            </a:r>
          </a:p>
          <a:p>
            <a:pPr>
              <a:buFontTx/>
              <a:buChar char="-"/>
            </a:pPr>
            <a:r>
              <a:rPr lang="en-US" dirty="0" smtClean="0"/>
              <a:t> Developer’s Intro</a:t>
            </a:r>
          </a:p>
          <a:p>
            <a:pPr>
              <a:buFontTx/>
              <a:buChar char="-"/>
            </a:pPr>
            <a:r>
              <a:rPr lang="en-US" baseline="0" dirty="0" smtClean="0"/>
              <a:t> Base Resource</a:t>
            </a:r>
          </a:p>
          <a:p>
            <a:pPr>
              <a:buFontTx/>
              <a:buChar char="-"/>
            </a:pPr>
            <a:r>
              <a:rPr lang="en-US" baseline="0" dirty="0" smtClean="0"/>
              <a:t> </a:t>
            </a:r>
            <a:r>
              <a:rPr lang="en-US" baseline="0" dirty="0" err="1" smtClean="0"/>
              <a:t>DomainResource</a:t>
            </a:r>
            <a:endParaRPr lang="en-US" dirty="0" smtClean="0"/>
          </a:p>
          <a:p>
            <a:pPr>
              <a:buFontTx/>
              <a:buChar char="-"/>
            </a:pPr>
            <a:r>
              <a:rPr lang="en-US" baseline="0" dirty="0" smtClean="0"/>
              <a:t> Formats</a:t>
            </a:r>
          </a:p>
          <a:p>
            <a:pPr>
              <a:buFontTx/>
              <a:buChar char="-"/>
            </a:pPr>
            <a:r>
              <a:rPr lang="en-US" baseline="0" dirty="0" smtClean="0"/>
              <a:t> XML, JSON</a:t>
            </a:r>
          </a:p>
          <a:p>
            <a:pPr>
              <a:buFontTx/>
              <a:buChar char="-"/>
            </a:pPr>
            <a:r>
              <a:rPr lang="en-US" baseline="0" dirty="0" smtClean="0"/>
              <a:t>Data Types</a:t>
            </a:r>
          </a:p>
          <a:p>
            <a:pPr>
              <a:buFontTx/>
              <a:buChar char="-"/>
            </a:pPr>
            <a:r>
              <a:rPr lang="en-US" baseline="0" dirty="0" smtClean="0"/>
              <a:t>Using Code Systems</a:t>
            </a:r>
          </a:p>
          <a:p>
            <a:pPr>
              <a:buFontTx/>
              <a:buChar char="-"/>
            </a:pPr>
            <a:endParaRPr lang="en-US" baseline="0" dirty="0" smtClean="0"/>
          </a:p>
          <a:p>
            <a:pPr>
              <a:buFontTx/>
              <a:buNone/>
            </a:pPr>
            <a:r>
              <a:rPr lang="en-US" dirty="0" smtClean="0"/>
              <a:t>Key</a:t>
            </a:r>
            <a:r>
              <a:rPr lang="en-US" baseline="0" dirty="0" smtClean="0"/>
              <a:t> stuff in </a:t>
            </a:r>
            <a:r>
              <a:rPr lang="en-US" dirty="0" smtClean="0"/>
              <a:t>Implementation</a:t>
            </a:r>
          </a:p>
          <a:p>
            <a:pPr>
              <a:buFontTx/>
              <a:buChar char="-"/>
            </a:pPr>
            <a:r>
              <a:rPr lang="en-US" dirty="0" smtClean="0"/>
              <a:t>REST</a:t>
            </a:r>
          </a:p>
          <a:p>
            <a:pPr>
              <a:buFontTx/>
              <a:buChar char="-"/>
            </a:pPr>
            <a:r>
              <a:rPr lang="en-US" dirty="0" smtClean="0"/>
              <a:t>Search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20893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Tx/>
              <a:buChar char="-"/>
            </a:pPr>
            <a:r>
              <a:rPr lang="en-US" dirty="0" smtClean="0"/>
              <a:t>Unit</a:t>
            </a:r>
            <a:r>
              <a:rPr lang="en-US" baseline="0" dirty="0" smtClean="0"/>
              <a:t> of storage / transaction: you cannot send “partial” updates</a:t>
            </a:r>
          </a:p>
          <a:p>
            <a:pPr marL="171428" indent="-171428">
              <a:buFontTx/>
              <a:buChar char="-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69168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System for gender is wrong . . 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xmlns="" val="850327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You can retrieve any person using a GET on the person’s id, which is just an </a:t>
            </a:r>
            <a:r>
              <a:rPr lang="en-US" dirty="0" err="1" smtClean="0"/>
              <a:t>url</a:t>
            </a:r>
            <a:r>
              <a:rPr lang="en-US" baseline="0" dirty="0" smtClean="0"/>
              <a:t> on the server: /</a:t>
            </a:r>
            <a:r>
              <a:rPr lang="en-US" baseline="0" dirty="0" err="1" smtClean="0"/>
              <a:t>fhir</a:t>
            </a:r>
            <a:r>
              <a:rPr lang="en-US" baseline="0" dirty="0" smtClean="0"/>
              <a:t>/person/@&lt;id&gt;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We have our own MIME-type: “text/</a:t>
            </a:r>
            <a:r>
              <a:rPr lang="en-US" baseline="0" dirty="0" err="1" smtClean="0"/>
              <a:t>xml+fhir</a:t>
            </a:r>
            <a:r>
              <a:rPr lang="en-US" baseline="0" dirty="0" smtClean="0"/>
              <a:t>”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Note that FHIR always uses UTF-8. Since this is not the default for HTTP, the server explicitly mentions this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But should mean the xml encoding mentions “utf-8” and that the payload is really encoded in utf-8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There can be a Byte Order Mark, but hopefully your framework handles all that ;-)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The response returns a Content-Location header with a version-specific location….see next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181879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This is not only the URL you use to retrieve the resource, it’s also its id.</a:t>
            </a:r>
          </a:p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All URLs in FHIR are</a:t>
            </a:r>
            <a:r>
              <a:rPr lang="en-US" baseline="0" dirty="0" smtClean="0"/>
              <a:t> case-sensitive (and so is the id)</a:t>
            </a:r>
          </a:p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It is *metadata*, you won’t find this in the Resource’s definition</a:t>
            </a:r>
          </a:p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baseline="0" dirty="0" smtClean="0"/>
          </a:p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20413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Both</a:t>
            </a:r>
            <a:r>
              <a:rPr lang="en-US" baseline="0" dirty="0" smtClean="0"/>
              <a:t> the Resource id URL and the version-specific URL are used on many places of the REST spec and resource content (References!). They are always used consistently in this form.</a:t>
            </a:r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4915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1" y="3790167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dirty="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90265" y="6192775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556792"/>
            <a:ext cx="8352928" cy="144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23528" y="304800"/>
            <a:ext cx="110966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2" y="836712"/>
            <a:ext cx="6624736" cy="2592288"/>
          </a:xfrm>
        </p:spPr>
        <p:txBody>
          <a:bodyPr/>
          <a:lstStyle>
            <a:lvl1pPr algn="ctr">
              <a:defRPr sz="56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2" y="5717758"/>
            <a:ext cx="792088" cy="7920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962400"/>
            <a:ext cx="6400800" cy="187325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19" y="5565993"/>
            <a:ext cx="1008112" cy="93610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23528" y="304800"/>
            <a:ext cx="110966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0690226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332657"/>
            <a:ext cx="6552728" cy="1152128"/>
          </a:xfrm>
        </p:spPr>
        <p:txBody>
          <a:bodyPr anchor="ctr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82000" cy="4624536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xmlns="" val="36385691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772816"/>
            <a:ext cx="4114800" cy="46805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2816"/>
            <a:ext cx="4114800" cy="46805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xmlns="" val="555763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332656"/>
            <a:ext cx="6552728" cy="115212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4" y="1709118"/>
            <a:ext cx="4040188" cy="63976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358032"/>
            <a:ext cx="4040188" cy="40953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09118"/>
            <a:ext cx="4041775" cy="63976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58032"/>
            <a:ext cx="4041775" cy="40953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xmlns="" val="19784791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xmlns="" val="3432753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8" y="252899"/>
            <a:ext cx="8568952" cy="626469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8" y="332657"/>
            <a:ext cx="6552728" cy="11801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96780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82000" cy="4624536"/>
          </a:xfrm>
        </p:spPr>
        <p:txBody>
          <a:bodyPr/>
          <a:lstStyle>
            <a:lvl1pPr marL="0" indent="0">
              <a:buNone/>
              <a:defRPr sz="1400">
                <a:latin typeface="Consolas" pitchFamily="49" charset="0"/>
                <a:cs typeface="Consolas" pitchFamily="49" charset="0"/>
              </a:defRPr>
            </a:lvl1pPr>
            <a:lvl2pPr marL="457200" indent="0">
              <a:buNone/>
              <a:defRPr sz="1400">
                <a:latin typeface="Consolas" pitchFamily="49" charset="0"/>
                <a:cs typeface="Consolas" pitchFamily="49" charset="0"/>
              </a:defRPr>
            </a:lvl2pPr>
            <a:lvl3pPr marL="914400" indent="0">
              <a:buNone/>
              <a:defRPr sz="1400">
                <a:latin typeface="Consolas" pitchFamily="49" charset="0"/>
                <a:cs typeface="Consolas" pitchFamily="49" charset="0"/>
              </a:defRPr>
            </a:lvl3pPr>
            <a:lvl4pPr marL="1371600" indent="0">
              <a:buNone/>
              <a:defRPr sz="1400">
                <a:latin typeface="Consolas" pitchFamily="49" charset="0"/>
                <a:cs typeface="Consolas" pitchFamily="49" charset="0"/>
              </a:defRPr>
            </a:lvl4pPr>
            <a:lvl5pPr marL="1828800" indent="0">
              <a:buNone/>
              <a:defRPr sz="1400">
                <a:latin typeface="Consolas" pitchFamily="49" charset="0"/>
                <a:cs typeface="Consolas" pitchFamily="49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="" xmlns:p14="http://schemas.microsoft.com/office/powerpoint/2010/main" val="17623631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jpe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ChangeArrowheads="1"/>
          </p:cNvSpPr>
          <p:nvPr/>
        </p:nvSpPr>
        <p:spPr bwMode="auto">
          <a:xfrm>
            <a:off x="152400" y="152400"/>
            <a:ext cx="8839200" cy="6477000"/>
          </a:xfrm>
          <a:prstGeom prst="rect">
            <a:avLst/>
          </a:prstGeom>
          <a:solidFill>
            <a:schemeClr val="bg1"/>
          </a:solidFill>
          <a:ln w="44450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 dirty="0">
              <a:latin typeface="Times New Roman" pitchFamily="18" charset="0"/>
            </a:endParaRP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blackWhite">
          <a:xfrm>
            <a:off x="231775" y="236538"/>
            <a:ext cx="8678863" cy="6289675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 dirty="0">
              <a:latin typeface="Times New Roman" pitchFamily="18" charset="0"/>
            </a:endParaRPr>
          </a:p>
        </p:txBody>
      </p:sp>
      <p:sp>
        <p:nvSpPr>
          <p:cNvPr id="1028" name="Line 5"/>
          <p:cNvSpPr>
            <a:spLocks noChangeShapeType="1"/>
          </p:cNvSpPr>
          <p:nvPr/>
        </p:nvSpPr>
        <p:spPr bwMode="auto">
          <a:xfrm>
            <a:off x="461963" y="1600200"/>
            <a:ext cx="8296275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1030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828800"/>
            <a:ext cx="8382000" cy="46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31" name="Rectangle 13"/>
          <p:cNvSpPr>
            <a:spLocks noChangeArrowheads="1"/>
          </p:cNvSpPr>
          <p:nvPr/>
        </p:nvSpPr>
        <p:spPr bwMode="auto">
          <a:xfrm>
            <a:off x="-5516" y="6643688"/>
            <a:ext cx="9144000" cy="21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800" b="1" dirty="0" smtClean="0"/>
              <a:t>© 2015 HL7 ® Int’l. Licensed</a:t>
            </a:r>
            <a:r>
              <a:rPr lang="en-US" sz="800" b="1" baseline="0" dirty="0" smtClean="0"/>
              <a:t> under Creative Commons</a:t>
            </a:r>
            <a:r>
              <a:rPr lang="en-US" sz="800" b="1" dirty="0" smtClean="0"/>
              <a:t>. HL7, Health Level Seven, FHIR &amp; flame logo are registered trademarks of Health Level Seven International. Reg. U.S. TM Office.</a:t>
            </a:r>
            <a:endParaRPr lang="en-US" sz="800" b="1" dirty="0"/>
          </a:p>
        </p:txBody>
      </p:sp>
      <p:pic>
        <p:nvPicPr>
          <p:cNvPr id="1032" name="Picture 14" descr="HL7 International Log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174038" y="5791200"/>
            <a:ext cx="665162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071" t="19101" r="26890" b="29814"/>
          <a:stretch/>
        </p:blipFill>
        <p:spPr>
          <a:xfrm>
            <a:off x="6853009" y="260648"/>
            <a:ext cx="2034746" cy="1252151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8670974" y="759222"/>
            <a:ext cx="28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 smtClean="0">
                <a:solidFill>
                  <a:srgbClr val="CC3300"/>
                </a:solidFill>
              </a:rPr>
              <a:t>®</a:t>
            </a:r>
            <a:endParaRPr lang="en-CA" sz="1200" dirty="0">
              <a:solidFill>
                <a:srgbClr val="CC3300"/>
              </a:solidFill>
            </a:endParaRP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323528" y="332657"/>
            <a:ext cx="6552728" cy="1180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9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n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Ø"/>
        <a:defRPr sz="26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://gforge.hl7.org/svn/fhir/trunk/presentations/2014-05%20Tutorials/Introduction%20to%20FHIR.pptx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FHIR North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600" dirty="0" smtClean="0"/>
              <a:t>FHIR Intro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Lloyd McKenzie</a:t>
            </a:r>
          </a:p>
          <a:p>
            <a:r>
              <a:rPr lang="en-US" dirty="0" smtClean="0"/>
              <a:t>April 29, 2015</a:t>
            </a:r>
            <a:endParaRPr lang="en-US" dirty="0"/>
          </a:p>
        </p:txBody>
      </p:sp>
      <p:pic>
        <p:nvPicPr>
          <p:cNvPr id="308227" name="Picture 25" descr="https://www.ic.gc.ca/app/ccc/srch/media?estblmntNo=123456261836&amp;graphFileName=Gevity_Logo_RGB.jpg&amp;applicationCode=AP&amp;lang=e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87624" y="5229200"/>
            <a:ext cx="1457325" cy="600075"/>
          </a:xfrm>
          <a:prstGeom prst="rect">
            <a:avLst/>
          </a:prstGeom>
          <a:noFill/>
        </p:spPr>
      </p:pic>
      <p:pic>
        <p:nvPicPr>
          <p:cNvPr id="308226" name="Picture 22" descr="http://www.higher-education-marketing.com/wp-content/themes/hem/images/new/logo-mohawk.jpg"/>
          <p:cNvPicPr>
            <a:picLocks noChangeAspect="1" noChangeArrowheads="1"/>
          </p:cNvPicPr>
          <p:nvPr/>
        </p:nvPicPr>
        <p:blipFill>
          <a:blip r:embed="rId4" cstate="print"/>
          <a:srcRect l="2402" t="6999" r="1802" b="17497"/>
          <a:stretch>
            <a:fillRect/>
          </a:stretch>
        </p:blipFill>
        <p:spPr bwMode="auto">
          <a:xfrm>
            <a:off x="3818423" y="5373216"/>
            <a:ext cx="1495425" cy="409575"/>
          </a:xfrm>
          <a:prstGeom prst="rect">
            <a:avLst/>
          </a:prstGeom>
          <a:noFill/>
        </p:spPr>
      </p:pic>
      <p:pic>
        <p:nvPicPr>
          <p:cNvPr id="308225" name="Picture 19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300192" y="5373216"/>
            <a:ext cx="2209800" cy="438150"/>
          </a:xfrm>
          <a:prstGeom prst="rect">
            <a:avLst/>
          </a:prstGeom>
          <a:noFill/>
        </p:spPr>
      </p:pic>
      <p:sp>
        <p:nvSpPr>
          <p:cNvPr id="308228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CA"/>
          </a:p>
        </p:txBody>
      </p:sp>
      <p:sp>
        <p:nvSpPr>
          <p:cNvPr id="308229" name="Rectangle 5"/>
          <p:cNvSpPr>
            <a:spLocks noChangeArrowheads="1"/>
          </p:cNvSpPr>
          <p:nvPr/>
        </p:nvSpPr>
        <p:spPr bwMode="auto">
          <a:xfrm>
            <a:off x="0" y="10572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A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   </a:t>
            </a:r>
            <a:endParaRPr kumimoji="0" lang="en-CA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230" name="Rectangle 6"/>
          <p:cNvSpPr>
            <a:spLocks noChangeArrowheads="1"/>
          </p:cNvSpPr>
          <p:nvPr/>
        </p:nvSpPr>
        <p:spPr bwMode="auto">
          <a:xfrm>
            <a:off x="0" y="14668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A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   </a:t>
            </a:r>
            <a:endParaRPr kumimoji="0" lang="en-CA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</a:t>
            </a:fld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Browsing the site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92" y="0"/>
            <a:ext cx="8590677" cy="6893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3679478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Sections to review</a:t>
            </a:r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Downloads, Wiki, Table of Contents</a:t>
            </a:r>
          </a:p>
          <a:p>
            <a:r>
              <a:rPr lang="en-US" dirty="0" smtClean="0"/>
              <a:t>Documentation</a:t>
            </a:r>
          </a:p>
          <a:p>
            <a:pPr lvl="1"/>
            <a:r>
              <a:rPr lang="en-US" dirty="0" smtClean="0"/>
              <a:t>Overview &amp; Roadmap, Developer’s Intro, Base Resource, </a:t>
            </a:r>
            <a:r>
              <a:rPr lang="en-US" dirty="0" err="1" smtClean="0"/>
              <a:t>DomainResource</a:t>
            </a:r>
            <a:r>
              <a:rPr lang="en-US" dirty="0" smtClean="0"/>
              <a:t>, Formats, XML, JSON, Data Types, Using Code Systems</a:t>
            </a:r>
          </a:p>
          <a:p>
            <a:r>
              <a:rPr lang="en-US" dirty="0" smtClean="0"/>
              <a:t>Implementation</a:t>
            </a:r>
          </a:p>
          <a:p>
            <a:pPr lvl="1"/>
            <a:r>
              <a:rPr lang="en-US" dirty="0" smtClean="0"/>
              <a:t>REST</a:t>
            </a:r>
          </a:p>
          <a:p>
            <a:pPr lvl="1"/>
            <a:r>
              <a:rPr lang="en-US" dirty="0" smtClean="0"/>
              <a:t>Search</a:t>
            </a:r>
            <a:endParaRPr lang="en-CA" dirty="0" smtClean="0"/>
          </a:p>
          <a:p>
            <a:endParaRPr lang="en-CA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11</a:t>
            </a:fld>
            <a:endParaRPr lang="en-CA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“Resources” are:</a:t>
            </a:r>
          </a:p>
          <a:p>
            <a:pPr lvl="1"/>
            <a:r>
              <a:rPr lang="en-US" dirty="0" smtClean="0"/>
              <a:t>Small logically discrete units of exchange</a:t>
            </a:r>
          </a:p>
          <a:p>
            <a:pPr lvl="1"/>
            <a:r>
              <a:rPr lang="en-US" dirty="0" smtClean="0"/>
              <a:t>Defined behavior and meaning</a:t>
            </a:r>
          </a:p>
          <a:p>
            <a:pPr lvl="1"/>
            <a:r>
              <a:rPr lang="en-US" dirty="0" smtClean="0"/>
              <a:t>Known identity / location</a:t>
            </a:r>
          </a:p>
          <a:p>
            <a:pPr lvl="1"/>
            <a:r>
              <a:rPr lang="en-US" dirty="0" smtClean="0"/>
              <a:t>Smallest unit of transaction</a:t>
            </a:r>
          </a:p>
          <a:p>
            <a:pPr lvl="1"/>
            <a:r>
              <a:rPr lang="en-US" dirty="0" smtClean="0"/>
              <a:t>“of interest” to healthcare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V2: Sort of like Segments</a:t>
            </a:r>
          </a:p>
          <a:p>
            <a:pPr lvl="1"/>
            <a:r>
              <a:rPr lang="en-US" dirty="0" smtClean="0"/>
              <a:t>V3: Sort of like CMETs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7071" t="19101" r="26890" b="29814"/>
          <a:stretch/>
        </p:blipFill>
        <p:spPr>
          <a:xfrm>
            <a:off x="6876256" y="265046"/>
            <a:ext cx="2034746" cy="1252151"/>
          </a:xfrm>
          <a:prstGeom prst="rect">
            <a:avLst/>
          </a:prstGeom>
        </p:spPr>
      </p:pic>
      <p:pic>
        <p:nvPicPr>
          <p:cNvPr id="5122" name="Picture 2" descr="C:\Users\office\AppData\Local\Microsoft\Windows\Temporary Internet Files\Content.IE5\5WDXES51\MC900439816[1]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968" y="3356992"/>
            <a:ext cx="2362324" cy="23623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40441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DSTU Resource List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/>
          <a:srcRect l="12201" t="10625" r="31800" b="8526"/>
          <a:stretch/>
        </p:blipFill>
        <p:spPr>
          <a:xfrm>
            <a:off x="348824" y="188640"/>
            <a:ext cx="6583588" cy="633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319276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/>
          <a:srcRect l="3451" t="9052" r="57700" b="31100"/>
          <a:stretch/>
        </p:blipFill>
        <p:spPr>
          <a:xfrm>
            <a:off x="392928" y="305861"/>
            <a:ext cx="5840522" cy="599837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28713" y="1295555"/>
            <a:ext cx="5416056" cy="1173839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/>
          </a:p>
        </p:txBody>
      </p:sp>
      <p:sp>
        <p:nvSpPr>
          <p:cNvPr id="7" name="Text Box 3"/>
          <p:cNvSpPr txBox="1"/>
          <p:nvPr/>
        </p:nvSpPr>
        <p:spPr>
          <a:xfrm>
            <a:off x="6434444" y="1478439"/>
            <a:ext cx="2397336" cy="7200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AU" sz="1600" dirty="0">
                <a:effectLst/>
                <a:ea typeface="Calibri"/>
                <a:cs typeface="Times New Roman"/>
              </a:rPr>
              <a:t>Human Readable </a:t>
            </a:r>
            <a:r>
              <a:rPr lang="en-AU" sz="1600" dirty="0" smtClean="0">
                <a:effectLst/>
                <a:ea typeface="Calibri"/>
                <a:cs typeface="Times New Roman"/>
              </a:rPr>
              <a:t>Summary</a:t>
            </a:r>
            <a:endParaRPr lang="en-AU" sz="1600" dirty="0">
              <a:effectLst/>
              <a:ea typeface="Calibri"/>
              <a:cs typeface="Times New Roman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868144" y="1772816"/>
            <a:ext cx="542925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6"/>
          <p:cNvSpPr txBox="1"/>
          <p:nvPr/>
        </p:nvSpPr>
        <p:spPr>
          <a:xfrm>
            <a:off x="6419171" y="3717032"/>
            <a:ext cx="2401146" cy="1728192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AU" sz="1600" dirty="0">
                <a:effectLst/>
                <a:ea typeface="Calibri"/>
                <a:cs typeface="Times New Roman"/>
              </a:rPr>
              <a:t>Standard Data </a:t>
            </a:r>
            <a:br>
              <a:rPr lang="en-AU" sz="1600" dirty="0">
                <a:effectLst/>
                <a:ea typeface="Calibri"/>
                <a:cs typeface="Times New Roman"/>
              </a:rPr>
            </a:br>
            <a:r>
              <a:rPr lang="en-AU" sz="1600" dirty="0">
                <a:effectLst/>
                <a:ea typeface="Calibri"/>
                <a:cs typeface="Times New Roman"/>
              </a:rPr>
              <a:t>Content:</a:t>
            </a: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Symbol"/>
              <a:buChar char=""/>
            </a:pPr>
            <a:r>
              <a:rPr lang="en-AU" sz="1200" dirty="0">
                <a:effectLst/>
                <a:ea typeface="Calibri"/>
                <a:cs typeface="Times New Roman"/>
              </a:rPr>
              <a:t>MRN</a:t>
            </a:r>
            <a:endParaRPr lang="en-AU" sz="1600" dirty="0">
              <a:effectLst/>
              <a:ea typeface="Calibri"/>
              <a:cs typeface="Times New Roman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Symbol"/>
              <a:buChar char=""/>
            </a:pPr>
            <a:r>
              <a:rPr lang="en-AU" sz="1200" dirty="0">
                <a:effectLst/>
                <a:ea typeface="Calibri"/>
                <a:cs typeface="Times New Roman"/>
              </a:rPr>
              <a:t>Name</a:t>
            </a:r>
            <a:endParaRPr lang="en-AU" sz="1600" dirty="0">
              <a:effectLst/>
              <a:ea typeface="Calibri"/>
              <a:cs typeface="Times New Roman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Symbol"/>
              <a:buChar char=""/>
            </a:pPr>
            <a:r>
              <a:rPr lang="en-AU" sz="1200" dirty="0">
                <a:effectLst/>
                <a:ea typeface="Calibri"/>
                <a:cs typeface="Times New Roman"/>
              </a:rPr>
              <a:t>Gender</a:t>
            </a:r>
            <a:endParaRPr lang="en-AU" sz="1600" dirty="0">
              <a:effectLst/>
              <a:ea typeface="Calibri"/>
              <a:cs typeface="Times New Roman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Symbol"/>
              <a:buChar char=""/>
            </a:pPr>
            <a:r>
              <a:rPr lang="en-AU" sz="1200" dirty="0">
                <a:effectLst/>
                <a:ea typeface="Calibri"/>
                <a:cs typeface="Times New Roman"/>
              </a:rPr>
              <a:t>Date of Birth</a:t>
            </a:r>
            <a:endParaRPr lang="en-AU" sz="1600" dirty="0">
              <a:effectLst/>
              <a:ea typeface="Calibri"/>
              <a:cs typeface="Times New Roman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/>
              <a:buChar char=""/>
            </a:pPr>
            <a:r>
              <a:rPr lang="en-AU" sz="1200" dirty="0">
                <a:effectLst/>
                <a:ea typeface="Calibri"/>
                <a:cs typeface="Times New Roman"/>
              </a:rPr>
              <a:t>Provider</a:t>
            </a:r>
            <a:endParaRPr lang="en-AU" sz="1600" dirty="0">
              <a:effectLst/>
              <a:ea typeface="Calibri"/>
              <a:cs typeface="Times New Roman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844769" y="4653136"/>
            <a:ext cx="543560" cy="0"/>
          </a:xfrm>
          <a:prstGeom prst="straightConnector1">
            <a:avLst/>
          </a:prstGeom>
          <a:ln w="28575">
            <a:solidFill>
              <a:srgbClr val="00B050"/>
            </a:solidFill>
            <a:tailEnd type="arrow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28713" y="3212976"/>
            <a:ext cx="5439431" cy="2880320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/>
          </a:p>
        </p:txBody>
      </p:sp>
      <p:sp>
        <p:nvSpPr>
          <p:cNvPr id="13" name="Rectangle 12"/>
          <p:cNvSpPr/>
          <p:nvPr/>
        </p:nvSpPr>
        <p:spPr>
          <a:xfrm>
            <a:off x="419541" y="2517149"/>
            <a:ext cx="5416056" cy="648072"/>
          </a:xfrm>
          <a:prstGeom prst="rect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/>
          </a:p>
        </p:txBody>
      </p:sp>
      <p:sp>
        <p:nvSpPr>
          <p:cNvPr id="14" name="Text Box 10"/>
          <p:cNvSpPr txBox="1"/>
          <p:nvPr/>
        </p:nvSpPr>
        <p:spPr>
          <a:xfrm>
            <a:off x="6419171" y="2511255"/>
            <a:ext cx="2401146" cy="657225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AU" sz="1600" dirty="0" smtClean="0">
                <a:solidFill>
                  <a:schemeClr val="tx1"/>
                </a:solidFill>
                <a:effectLst/>
                <a:ea typeface="Calibri"/>
                <a:cs typeface="Times New Roman"/>
              </a:rPr>
              <a:t>Extension </a:t>
            </a:r>
            <a:r>
              <a:rPr lang="en-AU" sz="1600" dirty="0">
                <a:solidFill>
                  <a:schemeClr val="tx1"/>
                </a:solidFill>
                <a:effectLst/>
                <a:ea typeface="Calibri"/>
                <a:cs typeface="Times New Roman"/>
              </a:rPr>
              <a:t>with reference to its definition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847309" y="2832785"/>
            <a:ext cx="541020" cy="45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cxnSp>
      <p:sp>
        <p:nvSpPr>
          <p:cNvPr id="16" name="Rectangle 15"/>
          <p:cNvSpPr/>
          <p:nvPr/>
        </p:nvSpPr>
        <p:spPr>
          <a:xfrm>
            <a:off x="428713" y="497697"/>
            <a:ext cx="5416056" cy="750104"/>
          </a:xfrm>
          <a:prstGeom prst="rect">
            <a:avLst/>
          </a:prstGeom>
          <a:solidFill>
            <a:srgbClr val="00B0F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/>
          </a:p>
        </p:txBody>
      </p:sp>
      <p:sp>
        <p:nvSpPr>
          <p:cNvPr id="17" name="Text Box 3"/>
          <p:cNvSpPr txBox="1"/>
          <p:nvPr/>
        </p:nvSpPr>
        <p:spPr>
          <a:xfrm>
            <a:off x="6434444" y="680580"/>
            <a:ext cx="2397336" cy="460144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AU" sz="1600" dirty="0" smtClean="0">
                <a:effectLst/>
                <a:ea typeface="Calibri"/>
                <a:cs typeface="Times New Roman"/>
              </a:rPr>
              <a:t>Identity &amp; Metadata</a:t>
            </a:r>
            <a:endParaRPr lang="en-AU" sz="1600" dirty="0">
              <a:effectLst/>
              <a:ea typeface="Calibri"/>
              <a:cs typeface="Times New Roman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5868145" y="974957"/>
            <a:ext cx="542925" cy="0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8099613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Resource Definitions</a:t>
            </a:r>
            <a:endParaRPr lang="en-AU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12495" t="19647" r="32855" b="4808"/>
          <a:stretch/>
        </p:blipFill>
        <p:spPr>
          <a:xfrm>
            <a:off x="603250" y="1700807"/>
            <a:ext cx="5120878" cy="471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418635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Resource Definitions</a:t>
            </a:r>
            <a:endParaRPr lang="en-AU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12495" t="14824" r="46785" b="44992"/>
          <a:stretch/>
        </p:blipFill>
        <p:spPr>
          <a:xfrm>
            <a:off x="755576" y="1844823"/>
            <a:ext cx="6624736" cy="4358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351610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Resource Definitions</a:t>
            </a:r>
            <a:endParaRPr lang="en-AU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12495" t="19646" r="41427" b="22489"/>
          <a:stretch/>
        </p:blipFill>
        <p:spPr>
          <a:xfrm>
            <a:off x="251520" y="332656"/>
            <a:ext cx="7310812" cy="612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444033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Resource Definitions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46050" y="6210300"/>
            <a:ext cx="457200" cy="457200"/>
          </a:xfrm>
          <a:prstGeom prst="ellipse">
            <a:avLst/>
          </a:prstGeom>
        </p:spPr>
        <p:txBody>
          <a:bodyPr/>
          <a:lstStyle/>
          <a:p>
            <a:pPr>
              <a:defRPr/>
            </a:pPr>
            <a:fld id="{7BA541E5-6822-8543-9807-26155EA309BB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12495" t="19646" r="41427" b="6416"/>
          <a:stretch/>
        </p:blipFill>
        <p:spPr>
          <a:xfrm>
            <a:off x="251520" y="297960"/>
            <a:ext cx="6624736" cy="708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064147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a quick 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GET </a:t>
            </a:r>
            <a:r>
              <a:rPr lang="en-US" sz="1800" b="1" dirty="0" smtClean="0"/>
              <a:t>/</a:t>
            </a:r>
            <a:r>
              <a:rPr lang="en-US" sz="1800" b="1" dirty="0" err="1" smtClean="0"/>
              <a:t>fhir</a:t>
            </a:r>
            <a:r>
              <a:rPr lang="en-US" sz="1800" b="1" dirty="0" smtClean="0"/>
              <a:t>/Patient/1</a:t>
            </a:r>
            <a:r>
              <a:rPr lang="en-US" sz="1800" dirty="0" smtClean="0"/>
              <a:t> HTTP/1.1</a:t>
            </a:r>
          </a:p>
          <a:p>
            <a:endParaRPr lang="en-US" sz="1800" dirty="0" smtClean="0"/>
          </a:p>
          <a:p>
            <a:r>
              <a:rPr lang="en-US" sz="1800" dirty="0" smtClean="0"/>
              <a:t>HTTP/1.1 200 OK</a:t>
            </a:r>
          </a:p>
          <a:p>
            <a:r>
              <a:rPr lang="en-US" sz="1800" dirty="0" smtClean="0"/>
              <a:t>Content-Type: </a:t>
            </a:r>
            <a:r>
              <a:rPr lang="en-US" sz="1800" b="1" dirty="0" smtClean="0"/>
              <a:t>application/</a:t>
            </a:r>
            <a:r>
              <a:rPr lang="en-US" sz="1800" b="1" dirty="0" err="1" smtClean="0"/>
              <a:t>xml+fhir;charset</a:t>
            </a:r>
            <a:r>
              <a:rPr lang="en-US" sz="1800" b="1" dirty="0" smtClean="0"/>
              <a:t>=utf-8</a:t>
            </a:r>
          </a:p>
          <a:p>
            <a:r>
              <a:rPr lang="en-US" sz="1800" dirty="0" smtClean="0"/>
              <a:t>Content-Length: 787</a:t>
            </a:r>
          </a:p>
          <a:p>
            <a:r>
              <a:rPr lang="en-US" sz="1800" dirty="0" smtClean="0"/>
              <a:t>Content-Location: </a:t>
            </a:r>
          </a:p>
          <a:p>
            <a:r>
              <a:rPr lang="en-US" sz="1800" dirty="0" smtClean="0"/>
              <a:t>  http://fhir.furore.com/fhir/Patient/1/_history/1</a:t>
            </a:r>
          </a:p>
          <a:p>
            <a:r>
              <a:rPr lang="en-US" sz="1800" dirty="0" smtClean="0"/>
              <a:t>Last-Modified: Tue, 29 May 2012 23:45:32 GMT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0" y="6303963"/>
            <a:ext cx="720725" cy="220662"/>
          </a:xfrm>
          <a:prstGeom prst="rect">
            <a:avLst/>
          </a:prstGeom>
        </p:spPr>
        <p:txBody>
          <a:bodyPr/>
          <a:lstStyle/>
          <a:p>
            <a:fld id="{2CD36790-EF9F-4521-A783-189BE19EEE4B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9600" y="4724400"/>
            <a:ext cx="7924800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latin typeface="Courier New" pitchFamily="49" charset="0"/>
                <a:cs typeface="Courier New" pitchFamily="49" charset="0"/>
              </a:rPr>
              <a:t>&lt;?</a:t>
            </a:r>
            <a:r>
              <a:rPr lang="nl-NL" dirty="0" err="1">
                <a:latin typeface="Courier New" pitchFamily="49" charset="0"/>
                <a:cs typeface="Courier New" pitchFamily="49" charset="0"/>
              </a:rPr>
              <a:t>xml</a:t>
            </a:r>
            <a:r>
              <a:rPr lang="nl-NL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nl-NL" dirty="0" err="1">
                <a:latin typeface="Courier New" pitchFamily="49" charset="0"/>
                <a:cs typeface="Courier New" pitchFamily="49" charset="0"/>
              </a:rPr>
              <a:t>version</a:t>
            </a:r>
            <a:r>
              <a:rPr lang="nl-NL" dirty="0">
                <a:latin typeface="Courier New" pitchFamily="49" charset="0"/>
                <a:cs typeface="Courier New" pitchFamily="49" charset="0"/>
              </a:rPr>
              <a:t>="1.0" </a:t>
            </a:r>
            <a:r>
              <a:rPr lang="nl-NL" dirty="0" err="1">
                <a:latin typeface="Courier New" pitchFamily="49" charset="0"/>
                <a:cs typeface="Courier New" pitchFamily="49" charset="0"/>
              </a:rPr>
              <a:t>encoding</a:t>
            </a:r>
            <a:r>
              <a:rPr lang="nl-NL" dirty="0">
                <a:latin typeface="Courier New" pitchFamily="49" charset="0"/>
                <a:cs typeface="Courier New" pitchFamily="49" charset="0"/>
              </a:rPr>
              <a:t>="UTF-8"?&gt;</a:t>
            </a:r>
          </a:p>
          <a:p>
            <a:r>
              <a:rPr lang="nb-NO" sz="1000" dirty="0">
                <a:latin typeface="Courier New" pitchFamily="49" charset="0"/>
                <a:cs typeface="Courier New" pitchFamily="49" charset="0"/>
              </a:rPr>
              <a:t>&lt;</a:t>
            </a:r>
            <a:r>
              <a:rPr lang="nb-NO" sz="1000" dirty="0" smtClean="0">
                <a:latin typeface="Courier New" pitchFamily="49" charset="0"/>
                <a:cs typeface="Courier New" pitchFamily="49" charset="0"/>
              </a:rPr>
              <a:t>Patient xmlns</a:t>
            </a:r>
            <a:r>
              <a:rPr lang="nb-NO" sz="1000" dirty="0">
                <a:latin typeface="Courier New" pitchFamily="49" charset="0"/>
                <a:cs typeface="Courier New" pitchFamily="49" charset="0"/>
              </a:rPr>
              <a:t>="http://hl7.org/fhir"&gt;&lt;identifier&gt;&lt;label&gt;SSN&lt;/label</a:t>
            </a:r>
            <a:r>
              <a:rPr lang="nb-NO" sz="1000" dirty="0" smtClean="0"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000" dirty="0">
                <a:latin typeface="Courier New" pitchFamily="49" charset="0"/>
                <a:cs typeface="Courier New" pitchFamily="49" charset="0"/>
              </a:rPr>
              <a:t>identifier&gt;&lt;system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&gt;</a:t>
            </a:r>
          </a:p>
          <a:p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http</a:t>
            </a:r>
            <a:r>
              <a:rPr lang="en-US" sz="1000" dirty="0">
                <a:latin typeface="Courier New" pitchFamily="49" charset="0"/>
                <a:cs typeface="Courier New" pitchFamily="49" charset="0"/>
              </a:rPr>
              <a:t>://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hl7.org/fhir/sid/usssn</a:t>
            </a:r>
            <a:r>
              <a:rPr lang="en-US" sz="1000" dirty="0">
                <a:latin typeface="Courier New" pitchFamily="49" charset="0"/>
                <a:cs typeface="Courier New" pitchFamily="49" charset="0"/>
              </a:rPr>
              <a:t>&lt;/system&gt;&lt;id&gt;444222222&lt;/id&gt;&lt;/identifier&gt;&lt;/identifier&gt;&lt;name&gt;&lt;use&gt;official&lt;/use&gt;&lt;family&gt;Everywoman&lt;/family&gt;&lt;given&gt;Eve&lt;/given&gt;&lt;/name&gt;&lt;telecom&gt;&lt;system&gt;phone&lt;/system&gt;&lt;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value&gt;555-555 2003</a:t>
            </a:r>
            <a:r>
              <a:rPr lang="en-US" sz="1000" dirty="0">
                <a:latin typeface="Courier New" pitchFamily="49" charset="0"/>
                <a:cs typeface="Courier New" pitchFamily="49" charset="0"/>
              </a:rPr>
              <a:t>&lt;/value&gt;&lt;use&gt;work&lt;/use&gt;&lt;/telecom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&gt;&lt;</a:t>
            </a:r>
            <a:r>
              <a:rPr lang="en-US" sz="1000" dirty="0">
                <a:latin typeface="Courier New" pitchFamily="49" charset="0"/>
                <a:cs typeface="Courier New" pitchFamily="49" charset="0"/>
              </a:rPr>
              <a:t>gender&gt;&lt;system&gt;http://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hl7.org/fhir/sid/v2-0001</a:t>
            </a:r>
            <a:r>
              <a:rPr lang="en-US" sz="1000" dirty="0">
                <a:latin typeface="Courier New" pitchFamily="49" charset="0"/>
                <a:cs typeface="Courier New" pitchFamily="49" charset="0"/>
              </a:rPr>
              <a:t>&lt;/system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&gt;</a:t>
            </a:r>
          </a:p>
          <a:p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000" dirty="0">
                <a:latin typeface="Courier New" pitchFamily="49" charset="0"/>
                <a:cs typeface="Courier New" pitchFamily="49" charset="0"/>
              </a:rPr>
              <a:t>code&gt;F&lt;/code&gt;&lt;/gender&gt;&lt;birthDate&gt;1973-05-31&lt;/</a:t>
            </a:r>
            <a:r>
              <a:rPr lang="en-US" sz="1000" dirty="0" err="1">
                <a:latin typeface="Courier New" pitchFamily="49" charset="0"/>
                <a:cs typeface="Courier New" pitchFamily="49" charset="0"/>
              </a:rPr>
              <a:t>birthDate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&gt;&lt;</a:t>
            </a:r>
            <a:r>
              <a:rPr lang="en-US" sz="1000" dirty="0">
                <a:latin typeface="Courier New" pitchFamily="49" charset="0"/>
                <a:cs typeface="Courier New" pitchFamily="49" charset="0"/>
              </a:rPr>
              <a:t>address&gt;&lt;use&gt;home&lt;/use&gt;&lt;line&gt;2222 Home Street&lt;/line&gt;&lt;/address&gt;&lt;text&gt;&lt;status&gt;generated&lt;/status&gt;&lt;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div </a:t>
            </a:r>
            <a:r>
              <a:rPr lang="en-US" sz="1000" dirty="0" err="1" smtClean="0">
                <a:latin typeface="Courier New" pitchFamily="49" charset="0"/>
                <a:cs typeface="Courier New" pitchFamily="49" charset="0"/>
              </a:rPr>
              <a:t>xmlns</a:t>
            </a:r>
            <a:r>
              <a:rPr lang="en-US" sz="1000" dirty="0">
                <a:latin typeface="Courier New" pitchFamily="49" charset="0"/>
                <a:cs typeface="Courier New" pitchFamily="49" charset="0"/>
              </a:rPr>
              <a:t>="http://www.w3.org/1999/xhtml"&gt;Everywoman, Eve. </a:t>
            </a:r>
            <a:r>
              <a:rPr lang="en-US" sz="1000" dirty="0" smtClean="0">
                <a:latin typeface="Courier New" pitchFamily="49" charset="0"/>
                <a:cs typeface="Courier New" pitchFamily="49" charset="0"/>
              </a:rPr>
              <a:t>SSN:</a:t>
            </a:r>
            <a:r>
              <a:rPr lang="nl-NL" sz="1000" dirty="0" smtClean="0">
                <a:latin typeface="Courier New" pitchFamily="49" charset="0"/>
                <a:cs typeface="Courier New" pitchFamily="49" charset="0"/>
              </a:rPr>
              <a:t>444222222</a:t>
            </a:r>
            <a:r>
              <a:rPr lang="nl-NL" sz="1000" dirty="0">
                <a:latin typeface="Courier New" pitchFamily="49" charset="0"/>
                <a:cs typeface="Courier New" pitchFamily="49" charset="0"/>
              </a:rPr>
              <a:t>&lt;/div&gt;&lt;/</a:t>
            </a:r>
            <a:r>
              <a:rPr lang="nl-NL" sz="1000" dirty="0" err="1">
                <a:latin typeface="Courier New" pitchFamily="49" charset="0"/>
                <a:cs typeface="Courier New" pitchFamily="49" charset="0"/>
              </a:rPr>
              <a:t>text</a:t>
            </a:r>
            <a:r>
              <a:rPr lang="nl-NL" sz="1000" dirty="0">
                <a:latin typeface="Courier New" pitchFamily="49" charset="0"/>
                <a:cs typeface="Courier New" pitchFamily="49" charset="0"/>
              </a:rPr>
              <a:t>&gt;&lt;/</a:t>
            </a:r>
            <a:r>
              <a:rPr lang="nl-NL" sz="1000" dirty="0" err="1" smtClean="0">
                <a:latin typeface="Courier New" pitchFamily="49" charset="0"/>
                <a:cs typeface="Courier New" pitchFamily="49" charset="0"/>
              </a:rPr>
              <a:t>Patient</a:t>
            </a:r>
            <a:r>
              <a:rPr lang="nl-NL" sz="1000" dirty="0" smtClean="0">
                <a:latin typeface="Courier New" pitchFamily="49" charset="0"/>
                <a:cs typeface="Courier New" pitchFamily="49" charset="0"/>
              </a:rPr>
              <a:t>&gt;</a:t>
            </a:r>
            <a:endParaRPr lang="nl-NL" sz="1000" dirty="0">
              <a:latin typeface="Courier New" pitchFamily="49" charset="0"/>
              <a:cs typeface="Courier New" pitchFamily="49" charset="0"/>
            </a:endParaRPr>
          </a:p>
          <a:p>
            <a:endParaRPr lang="nl-NL" sz="90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 flipH="1">
            <a:off x="6934200" y="4724400"/>
            <a:ext cx="685800" cy="533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loud 9"/>
          <p:cNvSpPr/>
          <p:nvPr/>
        </p:nvSpPr>
        <p:spPr bwMode="auto">
          <a:xfrm>
            <a:off x="7077075" y="4105275"/>
            <a:ext cx="1676400" cy="914400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UTF-8</a:t>
            </a:r>
            <a:r>
              <a:rPr kumimoji="0" lang="en-US" sz="18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 encoded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 flipV="1">
            <a:off x="762000" y="5019675"/>
            <a:ext cx="1762126" cy="1221865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loud 11"/>
          <p:cNvSpPr/>
          <p:nvPr/>
        </p:nvSpPr>
        <p:spPr bwMode="auto">
          <a:xfrm>
            <a:off x="1295400" y="5867400"/>
            <a:ext cx="2743200" cy="669414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See the</a:t>
            </a:r>
            <a:r>
              <a:rPr kumimoji="0" lang="en-US" sz="18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 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BOM?</a:t>
            </a:r>
          </a:p>
        </p:txBody>
      </p:sp>
      <p:cxnSp>
        <p:nvCxnSpPr>
          <p:cNvPr id="13" name="Straight Arrow Connector 12"/>
          <p:cNvCxnSpPr/>
          <p:nvPr/>
        </p:nvCxnSpPr>
        <p:spPr bwMode="auto">
          <a:xfrm flipH="1" flipV="1">
            <a:off x="3352800" y="2209800"/>
            <a:ext cx="1219200" cy="8096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loud 13"/>
          <p:cNvSpPr/>
          <p:nvPr/>
        </p:nvSpPr>
        <p:spPr bwMode="auto">
          <a:xfrm>
            <a:off x="4419600" y="1833563"/>
            <a:ext cx="3276600" cy="914400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HTTP</a:t>
            </a:r>
            <a:r>
              <a:rPr kumimoji="0" lang="en-US" sz="18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Verb + path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15332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Who am I?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0" dirty="0" smtClean="0"/>
              <a:t>Name:</a:t>
            </a:r>
            <a:r>
              <a:rPr lang="en-US" noProof="0" dirty="0" smtClean="0"/>
              <a:t> Lloyd McKenzie</a:t>
            </a:r>
          </a:p>
          <a:p>
            <a:r>
              <a:rPr lang="en-US" b="1" noProof="0" dirty="0" smtClean="0"/>
              <a:t>Company:</a:t>
            </a:r>
            <a:r>
              <a:rPr lang="en-US" noProof="0" dirty="0" smtClean="0"/>
              <a:t> Gevity</a:t>
            </a:r>
          </a:p>
          <a:p>
            <a:r>
              <a:rPr lang="en-US" b="1" noProof="0" dirty="0" smtClean="0"/>
              <a:t>Background:</a:t>
            </a:r>
          </a:p>
          <a:p>
            <a:pPr lvl="1"/>
            <a:r>
              <a:rPr lang="en-US" noProof="0" dirty="0" smtClean="0"/>
              <a:t>One of FHIR’s 3 principle editors</a:t>
            </a:r>
          </a:p>
          <a:p>
            <a:pPr lvl="1"/>
            <a:r>
              <a:rPr lang="en-US" noProof="0" dirty="0" smtClean="0"/>
              <a:t>Co-chair FHIR Management Group</a:t>
            </a:r>
          </a:p>
          <a:p>
            <a:pPr lvl="1"/>
            <a:r>
              <a:rPr lang="en-US" noProof="0" dirty="0" smtClean="0"/>
              <a:t>Co-chair HL7 Modeling &amp; Methodology</a:t>
            </a:r>
          </a:p>
          <a:p>
            <a:pPr lvl="1"/>
            <a:r>
              <a:rPr lang="en-US" noProof="0" dirty="0" smtClean="0"/>
              <a:t>Chair HL7 Canada Architecture &amp; Infrastructure</a:t>
            </a:r>
          </a:p>
          <a:p>
            <a:pPr lvl="1"/>
            <a:r>
              <a:rPr lang="en-US" noProof="0" dirty="0" smtClean="0"/>
              <a:t>Heavily involved in HL7 and healthcare exchange for last 15 years (v2, v3, CDA,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  <p:pic>
        <p:nvPicPr>
          <p:cNvPr id="8194" name="Picture 2" descr="C:\Users\office\Pictures\2012-07-30\ShadowrunHeadshot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710" t="6800" r="-73153"/>
          <a:stretch/>
        </p:blipFill>
        <p:spPr bwMode="auto">
          <a:xfrm>
            <a:off x="6876256" y="1772816"/>
            <a:ext cx="2609911" cy="195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07867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Resource’s identity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fact: a URL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https://server.org/fhir/Patient/1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Left Brace 5"/>
          <p:cNvSpPr/>
          <p:nvPr/>
        </p:nvSpPr>
        <p:spPr bwMode="auto">
          <a:xfrm rot="16200000">
            <a:off x="4076699" y="1943099"/>
            <a:ext cx="381000" cy="3200401"/>
          </a:xfrm>
          <a:prstGeom prst="leftBrace">
            <a:avLst>
              <a:gd name="adj1" fmla="val 8333"/>
              <a:gd name="adj2" fmla="val 49188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8317" y="374546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endpoint</a:t>
            </a:r>
            <a:endParaRPr lang="en-US" dirty="0"/>
          </a:p>
        </p:txBody>
      </p:sp>
      <p:sp>
        <p:nvSpPr>
          <p:cNvPr id="8" name="Left Brace 7"/>
          <p:cNvSpPr/>
          <p:nvPr/>
        </p:nvSpPr>
        <p:spPr bwMode="auto">
          <a:xfrm rot="5400000">
            <a:off x="6456617" y="2181226"/>
            <a:ext cx="380999" cy="1219202"/>
          </a:xfrm>
          <a:prstGeom prst="leftBrace">
            <a:avLst>
              <a:gd name="adj1" fmla="val 8333"/>
              <a:gd name="adj2" fmla="val 49188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Left Brace 8"/>
          <p:cNvSpPr/>
          <p:nvPr/>
        </p:nvSpPr>
        <p:spPr bwMode="auto">
          <a:xfrm rot="16200000">
            <a:off x="7553904" y="3234806"/>
            <a:ext cx="380999" cy="609602"/>
          </a:xfrm>
          <a:prstGeom prst="leftBrace">
            <a:avLst>
              <a:gd name="adj1" fmla="val 8333"/>
              <a:gd name="adj2" fmla="val 49188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85116" y="2230995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resource type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249100" y="3745468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identifier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62000" y="5029200"/>
            <a:ext cx="6314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This URL resolves to the current version of a resource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3659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a specific version…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the version-specific URL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https://server.org/fhir/</a:t>
            </a:r>
            <a:r>
              <a:rPr lang="en-US" dirty="0" smtClean="0"/>
              <a:t> (continued)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		Patient/1/_history/4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Left Brace 5"/>
          <p:cNvSpPr/>
          <p:nvPr/>
        </p:nvSpPr>
        <p:spPr bwMode="auto">
          <a:xfrm rot="5400000">
            <a:off x="3924299" y="1790699"/>
            <a:ext cx="381000" cy="3200401"/>
          </a:xfrm>
          <a:prstGeom prst="leftBrace">
            <a:avLst>
              <a:gd name="adj1" fmla="val 8333"/>
              <a:gd name="adj2" fmla="val 49188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26636" y="2895599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 path</a:t>
            </a:r>
            <a:endParaRPr lang="en-US" dirty="0"/>
          </a:p>
        </p:txBody>
      </p:sp>
      <p:sp>
        <p:nvSpPr>
          <p:cNvPr id="8" name="Left Brace 7"/>
          <p:cNvSpPr/>
          <p:nvPr/>
        </p:nvSpPr>
        <p:spPr bwMode="auto">
          <a:xfrm rot="5400000">
            <a:off x="2767302" y="3785900"/>
            <a:ext cx="380998" cy="1343601"/>
          </a:xfrm>
          <a:prstGeom prst="leftBrace">
            <a:avLst>
              <a:gd name="adj1" fmla="val 8333"/>
              <a:gd name="adj2" fmla="val 49188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Left Brace 8"/>
          <p:cNvSpPr/>
          <p:nvPr/>
        </p:nvSpPr>
        <p:spPr bwMode="auto">
          <a:xfrm rot="16200000">
            <a:off x="3743904" y="4682606"/>
            <a:ext cx="380999" cy="609602"/>
          </a:xfrm>
          <a:prstGeom prst="leftBrace">
            <a:avLst>
              <a:gd name="adj1" fmla="val 8333"/>
              <a:gd name="adj2" fmla="val 49188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09800" y="3974068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resource type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439100" y="5105400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identifier</a:t>
            </a:r>
            <a:endParaRPr lang="en-US" dirty="0"/>
          </a:p>
        </p:txBody>
      </p:sp>
      <p:sp>
        <p:nvSpPr>
          <p:cNvPr id="13" name="Left Brace 12"/>
          <p:cNvSpPr/>
          <p:nvPr/>
        </p:nvSpPr>
        <p:spPr bwMode="auto">
          <a:xfrm rot="16200000">
            <a:off x="5905502" y="4610099"/>
            <a:ext cx="380999" cy="609602"/>
          </a:xfrm>
          <a:prstGeom prst="leftBrace">
            <a:avLst>
              <a:gd name="adj1" fmla="val 8333"/>
              <a:gd name="adj2" fmla="val 49188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86400" y="5032893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version id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9817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465160" y="4253552"/>
            <a:ext cx="8077200" cy="22098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81000" y="1836761"/>
            <a:ext cx="8077200" cy="1820839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“representations”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382000" cy="4480520"/>
          </a:xfrm>
        </p:spPr>
        <p:txBody>
          <a:bodyPr/>
          <a:lstStyle/>
          <a:p>
            <a:r>
              <a:rPr lang="en-US" sz="1800" dirty="0" smtClean="0"/>
              <a:t>GET </a:t>
            </a:r>
            <a:r>
              <a:rPr lang="en-US" sz="1800" b="1" dirty="0" smtClean="0"/>
              <a:t>/</a:t>
            </a:r>
            <a:r>
              <a:rPr lang="en-US" sz="1800" b="1" dirty="0" err="1" smtClean="0"/>
              <a:t>fhir</a:t>
            </a:r>
            <a:r>
              <a:rPr lang="en-US" sz="1800" b="1" dirty="0" smtClean="0"/>
              <a:t>/Patient/1</a:t>
            </a:r>
            <a:r>
              <a:rPr lang="en-US" sz="2300" b="1" dirty="0">
                <a:solidFill>
                  <a:schemeClr val="accent1"/>
                </a:solidFill>
              </a:rPr>
              <a:t>?_</a:t>
            </a:r>
            <a:r>
              <a:rPr lang="en-US" sz="2300" b="1" dirty="0" smtClean="0">
                <a:solidFill>
                  <a:schemeClr val="accent1"/>
                </a:solidFill>
              </a:rPr>
              <a:t>format=</a:t>
            </a:r>
            <a:r>
              <a:rPr lang="en-US" sz="2300" b="1" dirty="0" err="1" smtClean="0">
                <a:solidFill>
                  <a:schemeClr val="accent1"/>
                </a:solidFill>
              </a:rPr>
              <a:t>json</a:t>
            </a:r>
            <a:r>
              <a:rPr lang="en-US" sz="2300" b="1" dirty="0" smtClean="0">
                <a:solidFill>
                  <a:schemeClr val="accent1"/>
                </a:solidFill>
              </a:rPr>
              <a:t> </a:t>
            </a:r>
            <a:r>
              <a:rPr lang="en-US" sz="1800" dirty="0" smtClean="0"/>
              <a:t>HTTP/1.1</a:t>
            </a:r>
          </a:p>
          <a:p>
            <a:endParaRPr lang="en-US" sz="1800" dirty="0" smtClean="0"/>
          </a:p>
          <a:p>
            <a:r>
              <a:rPr lang="en-US" sz="1800" dirty="0" smtClean="0"/>
              <a:t>HTTP/1.1 200 OK</a:t>
            </a:r>
          </a:p>
          <a:p>
            <a:r>
              <a:rPr lang="en-US" sz="1800" dirty="0"/>
              <a:t>Content-Type: </a:t>
            </a:r>
            <a:r>
              <a:rPr lang="en-US" sz="1800" dirty="0" smtClean="0"/>
              <a:t>application/</a:t>
            </a:r>
            <a:r>
              <a:rPr lang="en-US" sz="1800" dirty="0" err="1" smtClean="0"/>
              <a:t>json+fhir;charset</a:t>
            </a:r>
            <a:r>
              <a:rPr lang="en-US" sz="1800" dirty="0" smtClean="0"/>
              <a:t>=utf-8</a:t>
            </a:r>
            <a:endParaRPr lang="en-US" sz="1800" dirty="0"/>
          </a:p>
          <a:p>
            <a:r>
              <a:rPr lang="en-US" sz="1800" dirty="0" smtClean="0"/>
              <a:t>Content-Length: 787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r>
              <a:rPr lang="en-US" sz="1800" dirty="0"/>
              <a:t>GET </a:t>
            </a:r>
            <a:r>
              <a:rPr lang="en-US" sz="1800" b="1" dirty="0"/>
              <a:t>/</a:t>
            </a:r>
            <a:r>
              <a:rPr lang="en-US" sz="1800" b="1" dirty="0" err="1" smtClean="0"/>
              <a:t>fhir</a:t>
            </a:r>
            <a:r>
              <a:rPr lang="en-US" sz="1800" b="1" dirty="0" smtClean="0"/>
              <a:t>/Patient/1</a:t>
            </a:r>
            <a:r>
              <a:rPr lang="en-US" sz="1800" dirty="0" smtClean="0"/>
              <a:t> </a:t>
            </a:r>
            <a:r>
              <a:rPr lang="en-US" sz="1800" dirty="0"/>
              <a:t>HTTP/1.1</a:t>
            </a:r>
          </a:p>
          <a:p>
            <a:r>
              <a:rPr lang="en-US" sz="2300" b="1" dirty="0">
                <a:solidFill>
                  <a:schemeClr val="accent1"/>
                </a:solidFill>
              </a:rPr>
              <a:t>Accept: </a:t>
            </a:r>
            <a:r>
              <a:rPr lang="en-US" sz="2300" b="1" dirty="0" smtClean="0">
                <a:solidFill>
                  <a:schemeClr val="accent1"/>
                </a:solidFill>
              </a:rPr>
              <a:t>application/</a:t>
            </a:r>
            <a:r>
              <a:rPr lang="en-US" sz="2300" b="1" dirty="0" err="1" smtClean="0">
                <a:solidFill>
                  <a:schemeClr val="accent1"/>
                </a:solidFill>
              </a:rPr>
              <a:t>json+fhir</a:t>
            </a:r>
            <a:endParaRPr lang="en-US" sz="2300" b="1" dirty="0">
              <a:solidFill>
                <a:schemeClr val="accent1"/>
              </a:solidFill>
            </a:endParaRPr>
          </a:p>
          <a:p>
            <a:endParaRPr lang="en-US" sz="1800" dirty="0"/>
          </a:p>
          <a:p>
            <a:r>
              <a:rPr lang="en-US" sz="1800" dirty="0"/>
              <a:t>HTTP/1.1 200 OK</a:t>
            </a:r>
          </a:p>
          <a:p>
            <a:r>
              <a:rPr lang="en-US" sz="1800" dirty="0"/>
              <a:t>Content-Type: </a:t>
            </a:r>
            <a:r>
              <a:rPr lang="en-US" sz="1800" dirty="0" smtClean="0"/>
              <a:t>application/</a:t>
            </a:r>
            <a:r>
              <a:rPr lang="en-US" sz="1800" dirty="0" err="1" smtClean="0"/>
              <a:t>json+fhir;charset</a:t>
            </a:r>
            <a:r>
              <a:rPr lang="en-US" sz="1800" dirty="0" smtClean="0"/>
              <a:t>=utf-8</a:t>
            </a:r>
            <a:endParaRPr lang="en-US" sz="1800" dirty="0"/>
          </a:p>
          <a:p>
            <a:r>
              <a:rPr lang="en-US" sz="1800" dirty="0"/>
              <a:t>Content-Length: </a:t>
            </a:r>
            <a:r>
              <a:rPr lang="en-US" sz="1800" dirty="0" smtClean="0"/>
              <a:t>787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0" y="6303963"/>
            <a:ext cx="720725" cy="220662"/>
          </a:xfrm>
          <a:prstGeom prst="rect">
            <a:avLst/>
          </a:prstGeom>
        </p:spPr>
        <p:txBody>
          <a:bodyPr/>
          <a:lstStyle/>
          <a:p>
            <a:fld id="{2CD36790-EF9F-4521-A783-189BE19EEE4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19520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to verbs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 smtClean="0"/>
              <a:t>create 2.1.10 </a:t>
            </a:r>
          </a:p>
          <a:p>
            <a:r>
              <a:rPr lang="en-US" dirty="0" smtClean="0">
                <a:latin typeface="+mj-lt"/>
              </a:rPr>
              <a:t>The create interaction creates a new resource in a server assigned location. The create interaction is performed by an HTTP POST operation as shown: </a:t>
            </a:r>
          </a:p>
          <a:p>
            <a:r>
              <a:rPr lang="en-US" dirty="0" smtClean="0"/>
              <a:t>	POST [service-url]/[</a:t>
            </a:r>
            <a:r>
              <a:rPr lang="en-US" dirty="0" err="1" smtClean="0"/>
              <a:t>resourcetype</a:t>
            </a:r>
            <a:r>
              <a:rPr lang="en-US" dirty="0" smtClean="0"/>
              <a:t>] (?_format=mimeType) </a:t>
            </a:r>
          </a:p>
          <a:p>
            <a:r>
              <a:rPr lang="en-US" sz="1800" b="1" dirty="0" smtClean="0"/>
              <a:t>read 2.1.6 </a:t>
            </a:r>
          </a:p>
          <a:p>
            <a:r>
              <a:rPr lang="en-US" dirty="0" smtClean="0">
                <a:latin typeface="+mj-lt"/>
              </a:rPr>
              <a:t>The read interaction accesses the current contents of a resource. The interaction is performed by an HTTP GET operation as shown: </a:t>
            </a:r>
          </a:p>
          <a:p>
            <a:r>
              <a:rPr lang="en-US" dirty="0" smtClean="0"/>
              <a:t>	GET [service-url]/[</a:t>
            </a:r>
            <a:r>
              <a:rPr lang="en-US" dirty="0" err="1" smtClean="0"/>
              <a:t>resourcetype</a:t>
            </a:r>
            <a:r>
              <a:rPr lang="en-US" dirty="0" smtClean="0"/>
              <a:t>]/{id} (?_format=mimeType) </a:t>
            </a:r>
          </a:p>
          <a:p>
            <a:r>
              <a:rPr lang="en-US" sz="1800" b="1" dirty="0" smtClean="0"/>
              <a:t>update 2.1.8 </a:t>
            </a:r>
          </a:p>
          <a:p>
            <a:r>
              <a:rPr lang="en-US" dirty="0" smtClean="0">
                <a:latin typeface="+mj-lt"/>
              </a:rPr>
              <a:t>The update interaction creates a new current version for an existing resource or creates a new resource if no resource already exists for the given id. The update interaction is performed by an HTTP PUT operation as shown: </a:t>
            </a:r>
          </a:p>
          <a:p>
            <a:r>
              <a:rPr lang="en-US" dirty="0" smtClean="0"/>
              <a:t>	PUT [service-url]/[</a:t>
            </a:r>
            <a:r>
              <a:rPr lang="en-US" dirty="0" err="1" smtClean="0"/>
              <a:t>resourcetype</a:t>
            </a:r>
            <a:r>
              <a:rPr lang="en-US" dirty="0" smtClean="0"/>
              <a:t>]/{id} (?_format=mimeType) </a:t>
            </a:r>
          </a:p>
          <a:p>
            <a:r>
              <a:rPr lang="en-US" sz="1800" b="1" dirty="0" smtClean="0"/>
              <a:t>delete 2.1.9 </a:t>
            </a:r>
          </a:p>
          <a:p>
            <a:r>
              <a:rPr lang="en-US" dirty="0" smtClean="0">
                <a:latin typeface="+mj-lt"/>
              </a:rPr>
              <a:t>The delete interaction removes an existing resource. The interaction is performed by an HTTP DELETE operation as shown: </a:t>
            </a:r>
          </a:p>
          <a:p>
            <a:r>
              <a:rPr lang="en-US" dirty="0" smtClean="0"/>
              <a:t>	DELETE [service-url]/[</a:t>
            </a:r>
            <a:r>
              <a:rPr lang="en-US" dirty="0" err="1" smtClean="0"/>
              <a:t>resourcetype</a:t>
            </a:r>
            <a:r>
              <a:rPr lang="en-US" dirty="0" smtClean="0"/>
              <a:t>]/{id} 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80650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create a resource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</a:t>
            </a:r>
            <a:r>
              <a:rPr lang="en-US" b="1" dirty="0" smtClean="0"/>
              <a:t>POST</a:t>
            </a:r>
            <a:r>
              <a:rPr lang="en-US" dirty="0" smtClean="0"/>
              <a:t> the contents to an </a:t>
            </a:r>
            <a:r>
              <a:rPr lang="en-US" dirty="0" err="1" smtClean="0"/>
              <a:t>url</a:t>
            </a:r>
            <a:r>
              <a:rPr lang="en-US" dirty="0" smtClean="0"/>
              <a:t> which indicates the resource type: </a:t>
            </a:r>
          </a:p>
          <a:p>
            <a:pPr lvl="1"/>
            <a:r>
              <a:rPr lang="en-US" dirty="0" smtClean="0"/>
              <a:t>E.g. https://server.org/fhir/Patient</a:t>
            </a:r>
          </a:p>
          <a:p>
            <a:r>
              <a:rPr lang="en-US" dirty="0" smtClean="0"/>
              <a:t>Supply body’s format in </a:t>
            </a:r>
            <a:r>
              <a:rPr lang="en-US" b="1" dirty="0" smtClean="0"/>
              <a:t>Content-Type header</a:t>
            </a:r>
            <a:r>
              <a:rPr lang="en-US" dirty="0" smtClean="0"/>
              <a:t>  </a:t>
            </a:r>
          </a:p>
          <a:p>
            <a:r>
              <a:rPr lang="en-US" dirty="0" smtClean="0"/>
              <a:t>Server returns </a:t>
            </a:r>
            <a:r>
              <a:rPr lang="en-US" b="1" dirty="0" smtClean="0"/>
              <a:t>201 (Created).</a:t>
            </a:r>
          </a:p>
          <a:p>
            <a:r>
              <a:rPr lang="en-US" dirty="0" smtClean="0"/>
              <a:t>Returns only the newly assigned </a:t>
            </a:r>
            <a:r>
              <a:rPr lang="en-US" b="1" dirty="0" smtClean="0"/>
              <a:t>version id</a:t>
            </a:r>
            <a:r>
              <a:rPr lang="en-US" dirty="0" smtClean="0"/>
              <a:t> URL in the </a:t>
            </a:r>
            <a:r>
              <a:rPr lang="en-US" b="1" dirty="0" smtClean="0"/>
              <a:t>Location</a:t>
            </a:r>
            <a:r>
              <a:rPr lang="en-US" dirty="0" smtClean="0"/>
              <a:t> header.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1436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update a resource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b="1" dirty="0" smtClean="0"/>
              <a:t>PUT</a:t>
            </a:r>
            <a:r>
              <a:rPr lang="en-US" dirty="0" smtClean="0"/>
              <a:t> on the resource’s URL, with the new contents in the body</a:t>
            </a:r>
          </a:p>
          <a:p>
            <a:r>
              <a:rPr lang="en-US" dirty="0" smtClean="0"/>
              <a:t>Tell server the body’s format (xml/</a:t>
            </a:r>
            <a:r>
              <a:rPr lang="en-US" dirty="0" err="1" smtClean="0"/>
              <a:t>json</a:t>
            </a:r>
            <a:r>
              <a:rPr lang="en-US" dirty="0" smtClean="0"/>
              <a:t>) in the </a:t>
            </a:r>
            <a:r>
              <a:rPr lang="en-US" b="1" dirty="0" smtClean="0"/>
              <a:t>Content-Type</a:t>
            </a:r>
            <a:r>
              <a:rPr lang="en-US" dirty="0" smtClean="0"/>
              <a:t> header  </a:t>
            </a:r>
          </a:p>
          <a:p>
            <a:r>
              <a:rPr lang="en-US" dirty="0" smtClean="0"/>
              <a:t>Server returns 200</a:t>
            </a:r>
            <a:r>
              <a:rPr lang="en-US" b="1" dirty="0"/>
              <a:t> </a:t>
            </a:r>
            <a:r>
              <a:rPr lang="en-US" dirty="0" smtClean="0"/>
              <a:t>and the URL to new version in the </a:t>
            </a:r>
            <a:r>
              <a:rPr lang="en-US" b="1" dirty="0" smtClean="0"/>
              <a:t>Content-Location</a:t>
            </a:r>
            <a:r>
              <a:rPr lang="en-US" dirty="0" smtClean="0"/>
              <a:t> header.  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4847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PUT to create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Server might/might not allow you to PUT to an id that does not yet exist. </a:t>
            </a:r>
          </a:p>
          <a:p>
            <a:r>
              <a:rPr lang="en-US" dirty="0" smtClean="0"/>
              <a:t>If it does: Resource gets created at that location </a:t>
            </a:r>
            <a:r>
              <a:rPr lang="en-US" dirty="0">
                <a:sym typeface="Wingdings"/>
              </a:rPr>
              <a:t></a:t>
            </a:r>
            <a:r>
              <a:rPr lang="en-US" dirty="0" smtClean="0"/>
              <a:t> </a:t>
            </a:r>
            <a:r>
              <a:rPr lang="en-US" i="1" dirty="0" smtClean="0"/>
              <a:t>client determines resource’s id</a:t>
            </a:r>
            <a:r>
              <a:rPr lang="en-US" dirty="0" smtClean="0"/>
              <a:t>!</a:t>
            </a:r>
          </a:p>
          <a:p>
            <a:r>
              <a:rPr lang="en-US" dirty="0" smtClean="0"/>
              <a:t>If it does not: server returns 501 (Not implemented)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282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Bundles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D36790-EF9F-4521-A783-189BE19EEE4B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31641" y="1628801"/>
            <a:ext cx="6408711" cy="4865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389177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(patient)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0949" y="1524000"/>
            <a:ext cx="7848600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100" dirty="0">
                <a:latin typeface="+mn-lt"/>
              </a:rPr>
              <a:t>Each resource has a </a:t>
            </a:r>
            <a:r>
              <a:rPr lang="en-US" sz="3100" dirty="0" smtClean="0">
                <a:latin typeface="+mn-lt"/>
              </a:rPr>
              <a:t>set of </a:t>
            </a:r>
            <a:r>
              <a:rPr lang="en-US" sz="3100" dirty="0">
                <a:latin typeface="+mn-lt"/>
              </a:rPr>
              <a:t>“standard” search </a:t>
            </a:r>
            <a:r>
              <a:rPr lang="en-US" sz="3100" dirty="0" smtClean="0">
                <a:latin typeface="+mn-lt"/>
              </a:rPr>
              <a:t>operations, so </a:t>
            </a:r>
            <a:r>
              <a:rPr lang="en-US" sz="3100" b="1" dirty="0" smtClean="0">
                <a:latin typeface="+mn-lt"/>
              </a:rPr>
              <a:t>not every element can be searched!</a:t>
            </a:r>
            <a:r>
              <a:rPr lang="en-US" sz="3100" dirty="0" smtClean="0">
                <a:latin typeface="+mn-lt"/>
              </a:rPr>
              <a:t>:</a:t>
            </a:r>
            <a:endParaRPr lang="nl-NL" sz="3100" dirty="0">
              <a:latin typeface="+mn-lt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068141"/>
            <a:ext cx="6477000" cy="3256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426678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parameters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Specifying multiple parameters finds resources matching all </a:t>
            </a:r>
            <a:r>
              <a:rPr lang="en-US" dirty="0" err="1" smtClean="0"/>
              <a:t>params</a:t>
            </a:r>
            <a:r>
              <a:rPr lang="en-US" dirty="0"/>
              <a:t> </a:t>
            </a:r>
            <a:r>
              <a:rPr lang="en-US" dirty="0">
                <a:sym typeface="Wingdings"/>
              </a:rPr>
              <a:t></a:t>
            </a:r>
            <a:r>
              <a:rPr lang="en-US" dirty="0" smtClean="0"/>
              <a:t> “AND”</a:t>
            </a:r>
          </a:p>
          <a:p>
            <a:r>
              <a:rPr lang="en-US" dirty="0" smtClean="0"/>
              <a:t>Parameters may list multiple values </a:t>
            </a:r>
            <a:r>
              <a:rPr lang="en-US" dirty="0" smtClean="0">
                <a:sym typeface="Wingdings"/>
              </a:rPr>
              <a:t> “OR”</a:t>
            </a:r>
          </a:p>
          <a:p>
            <a:r>
              <a:rPr lang="en-US" dirty="0" smtClean="0">
                <a:sym typeface="Wingdings"/>
              </a:rPr>
              <a:t>Try: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https://server.org/fhir/Patient/_search?birthdate=1972-11-30&amp;language=nl,fr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6718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Connectathon management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Wiki page here:</a:t>
            </a:r>
          </a:p>
          <a:p>
            <a:pPr lvl="1"/>
            <a:r>
              <a:rPr lang="en-CA" dirty="0" smtClean="0"/>
              <a:t>wiki.hl7.org</a:t>
            </a:r>
            <a:r>
              <a:rPr lang="en-CA" dirty="0" smtClean="0"/>
              <a:t>/?</a:t>
            </a:r>
            <a:r>
              <a:rPr lang="en-CA" dirty="0" smtClean="0"/>
              <a:t>title=</a:t>
            </a:r>
            <a:r>
              <a:rPr lang="en-CA" dirty="0" err="1" smtClean="0"/>
              <a:t>FHIR_North</a:t>
            </a:r>
            <a:endParaRPr lang="en-CA" dirty="0" smtClean="0"/>
          </a:p>
          <a:p>
            <a:r>
              <a:rPr lang="en-CA" dirty="0" smtClean="0"/>
              <a:t>Add your information into the linked Google document</a:t>
            </a:r>
          </a:p>
          <a:p>
            <a:r>
              <a:rPr lang="en-CA" dirty="0" smtClean="0"/>
              <a:t>Send a Skype invite to </a:t>
            </a:r>
            <a:r>
              <a:rPr lang="en-CA" dirty="0" err="1" smtClean="0"/>
              <a:t>lmckenzi</a:t>
            </a:r>
            <a:r>
              <a:rPr lang="en-CA" dirty="0" smtClean="0"/>
              <a:t> and we’ll tie you into the group </a:t>
            </a:r>
            <a:r>
              <a:rPr lang="en-CA" dirty="0" err="1" smtClean="0"/>
              <a:t>skype</a:t>
            </a:r>
            <a:r>
              <a:rPr lang="en-CA" dirty="0" smtClean="0"/>
              <a:t> chat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Education opportunities</a:t>
            </a:r>
            <a:endParaRPr lang="en-AU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400" dirty="0" smtClean="0"/>
              <a:t>Attend a Working Group Meeting</a:t>
            </a:r>
          </a:p>
          <a:p>
            <a:pPr lvl="1"/>
            <a:r>
              <a:rPr lang="en-AU" sz="1900" dirty="0" smtClean="0"/>
              <a:t>Tutorials, </a:t>
            </a:r>
            <a:r>
              <a:rPr lang="en-AU" sz="1900" b="1" dirty="0" smtClean="0"/>
              <a:t>Connectathons</a:t>
            </a:r>
          </a:p>
          <a:p>
            <a:pPr lvl="1"/>
            <a:r>
              <a:rPr lang="en-AU" sz="1900" dirty="0" smtClean="0"/>
              <a:t>May 8-14 Paris</a:t>
            </a:r>
          </a:p>
          <a:p>
            <a:pPr lvl="1"/>
            <a:r>
              <a:rPr lang="en-AU" sz="1900" dirty="0" smtClean="0"/>
              <a:t>October 2-9 Atlanta</a:t>
            </a:r>
          </a:p>
          <a:p>
            <a:r>
              <a:rPr lang="en-AU" sz="2400" dirty="0" smtClean="0"/>
              <a:t>Attend an Implementation Workshop</a:t>
            </a:r>
          </a:p>
          <a:p>
            <a:pPr lvl="1"/>
            <a:r>
              <a:rPr lang="en-AU" sz="1900" dirty="0" smtClean="0"/>
              <a:t>Intensive tutorials, hands-on</a:t>
            </a:r>
          </a:p>
          <a:p>
            <a:pPr lvl="1"/>
            <a:r>
              <a:rPr lang="en-AU" sz="1900" dirty="0" smtClean="0"/>
              <a:t>This week</a:t>
            </a:r>
          </a:p>
          <a:p>
            <a:pPr lvl="1"/>
            <a:r>
              <a:rPr lang="en-AU" sz="1900" dirty="0" smtClean="0"/>
              <a:t>July 13-15 DC</a:t>
            </a:r>
          </a:p>
          <a:p>
            <a:pPr lvl="1"/>
            <a:r>
              <a:rPr lang="en-AU" sz="1900" dirty="0" smtClean="0"/>
              <a:t>November 16-18 Dallas</a:t>
            </a:r>
          </a:p>
          <a:p>
            <a:r>
              <a:rPr lang="en-AU" sz="2400" dirty="0" smtClean="0"/>
              <a:t>FHIR Institute Webinars</a:t>
            </a:r>
          </a:p>
          <a:p>
            <a:pPr lvl="1"/>
            <a:r>
              <a:rPr lang="en-AU" sz="1900" dirty="0" smtClean="0"/>
              <a:t>April 20-24 (Covers Day 1 from this implementation workshop)</a:t>
            </a:r>
          </a:p>
          <a:p>
            <a:pPr lvl="1"/>
            <a:endParaRPr lang="en-AU" sz="19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071" t="19101" r="26890" b="29814"/>
          <a:stretch/>
        </p:blipFill>
        <p:spPr>
          <a:xfrm>
            <a:off x="6876256" y="260648"/>
            <a:ext cx="2034746" cy="1252151"/>
          </a:xfrm>
          <a:prstGeom prst="rect">
            <a:avLst/>
          </a:prstGeom>
        </p:spPr>
      </p:pic>
      <p:pic>
        <p:nvPicPr>
          <p:cNvPr id="18434" name="Picture 2" descr="C:\Users\office\AppData\Local\Microsoft\Windows\Temporary Internet Files\Content.IE5\272C75AG\MP900422961[1]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12160" y="2348880"/>
            <a:ext cx="2763134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48674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lmckenzie@gevityinc.com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832359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Objectives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Quick overview of what’s different about FHIR</a:t>
            </a:r>
          </a:p>
          <a:p>
            <a:r>
              <a:rPr lang="en-CA" dirty="0" smtClean="0"/>
              <a:t>Understand how to find information in the specs</a:t>
            </a:r>
          </a:p>
          <a:p>
            <a:r>
              <a:rPr lang="en-CA" dirty="0" smtClean="0"/>
              <a:t>Understand key concepts around resources, bundles and the RESTful </a:t>
            </a:r>
            <a:r>
              <a:rPr lang="en-CA" dirty="0" smtClean="0"/>
              <a:t>interface</a:t>
            </a:r>
          </a:p>
          <a:p>
            <a:r>
              <a:rPr lang="en-CA" dirty="0" smtClean="0"/>
              <a:t>Get you up and running</a:t>
            </a:r>
            <a:endParaRPr lang="en-CA" dirty="0" smtClean="0"/>
          </a:p>
          <a:p>
            <a:r>
              <a:rPr lang="en-CA" dirty="0" smtClean="0"/>
              <a:t>Answer </a:t>
            </a:r>
            <a:r>
              <a:rPr lang="en-CA" dirty="0" smtClean="0"/>
              <a:t>questions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downloaded here:</a:t>
            </a:r>
          </a:p>
          <a:p>
            <a:pPr lvl="1"/>
            <a:r>
              <a:rPr lang="en-CA" dirty="0">
                <a:hlinkClick r:id="rId2"/>
              </a:rPr>
              <a:t>http://</a:t>
            </a:r>
            <a:r>
              <a:rPr lang="en-CA" dirty="0" smtClean="0">
                <a:hlinkClick r:id="rId2"/>
              </a:rPr>
              <a:t>gforge.hl7.org/svn/fhir/trunk/presentations/2015-04 FHIR North/FHIR North - intro.pptx</a:t>
            </a:r>
            <a:endParaRPr lang="en-CA" dirty="0" smtClean="0"/>
          </a:p>
          <a:p>
            <a:pPr lvl="2"/>
            <a:r>
              <a:rPr lang="en-US" dirty="0" smtClean="0"/>
              <a:t>Use “anonymous” and email address to logon</a:t>
            </a:r>
            <a:endParaRPr lang="en-CA" dirty="0" smtClean="0"/>
          </a:p>
          <a:p>
            <a:pPr lvl="0"/>
            <a:r>
              <a:rPr lang="en-US" dirty="0" smtClean="0"/>
              <a:t>Is licensed for use under the Creative Commons, specifically:</a:t>
            </a:r>
          </a:p>
          <a:p>
            <a:pPr lvl="1"/>
            <a:r>
              <a:rPr lang="en-CA" u="sng" dirty="0">
                <a:hlinkClick r:id="rId3"/>
              </a:rPr>
              <a:t>Creative Commons Attribution 3.0 </a:t>
            </a:r>
            <a:r>
              <a:rPr lang="en-CA" u="sng" dirty="0" err="1">
                <a:hlinkClick r:id="rId3"/>
              </a:rPr>
              <a:t>Unported</a:t>
            </a:r>
            <a:r>
              <a:rPr lang="en-CA" u="sng" dirty="0">
                <a:hlinkClick r:id="rId3"/>
              </a:rPr>
              <a:t> </a:t>
            </a:r>
            <a:r>
              <a:rPr lang="en-CA" u="sng" dirty="0" smtClean="0">
                <a:hlinkClick r:id="rId3"/>
              </a:rPr>
              <a:t>License</a:t>
            </a:r>
            <a:endParaRPr lang="en-CA" u="sng" dirty="0" smtClean="0"/>
          </a:p>
          <a:p>
            <a:pPr lvl="1"/>
            <a:r>
              <a:rPr lang="en-US" dirty="0" smtClean="0"/>
              <a:t>(Do with it as you wish, so long as you give</a:t>
            </a:r>
            <a:br>
              <a:rPr lang="en-US" dirty="0" smtClean="0"/>
            </a:br>
            <a:r>
              <a:rPr lang="en-US" dirty="0" smtClean="0"/>
              <a:t> credit)</a:t>
            </a:r>
            <a:endParaRPr lang="en-CA" dirty="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987824" y="5301208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428488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Show of hands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Who hasn’t read anything from the FHIR spec?</a:t>
            </a:r>
          </a:p>
          <a:p>
            <a:r>
              <a:rPr lang="en-CA" dirty="0" smtClean="0"/>
              <a:t>Who hasn’t written any FHIR code (even for this connectathon)</a:t>
            </a:r>
          </a:p>
          <a:p>
            <a:r>
              <a:rPr lang="en-CA" dirty="0" smtClean="0"/>
              <a:t>Who is hoping to have a production FHIR interface in the next year?</a:t>
            </a:r>
          </a:p>
          <a:p>
            <a:r>
              <a:rPr lang="en-CA" dirty="0" smtClean="0"/>
              <a:t>Who is here just to observe?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</a:t>
            </a:fld>
            <a:endParaRPr lang="en-CA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FHIR?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6303963"/>
            <a:ext cx="720725" cy="220662"/>
          </a:xfrm>
          <a:prstGeom prst="rect">
            <a:avLst/>
          </a:prstGeom>
        </p:spPr>
        <p:txBody>
          <a:bodyPr/>
          <a:lstStyle/>
          <a:p>
            <a:fld id="{5CC3E5C4-3E2B-40F1-9F2B-C46CEB0C88DF}" type="slidenum">
              <a:rPr lang="en-CA" smtClean="0"/>
              <a:pPr/>
              <a:t>7</a:t>
            </a:fld>
            <a:endParaRPr lang="en-CA" dirty="0"/>
          </a:p>
        </p:txBody>
      </p:sp>
    </p:spTree>
    <p:extLst>
      <p:ext uri="{BB962C8B-B14F-4D97-AF65-F5344CB8AC3E}">
        <p14:creationId xmlns="" xmlns:p14="http://schemas.microsoft.com/office/powerpoint/2010/main" val="392299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acronym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 – Fast (to design &amp; to implement)</a:t>
            </a:r>
          </a:p>
          <a:p>
            <a:pPr lvl="1"/>
            <a:r>
              <a:rPr lang="en-US" dirty="0" smtClean="0"/>
              <a:t>Relative – No technology can make integration as fast as we’d like</a:t>
            </a:r>
          </a:p>
          <a:p>
            <a:r>
              <a:rPr lang="en-US" dirty="0" smtClean="0"/>
              <a:t>H – Health</a:t>
            </a:r>
          </a:p>
          <a:p>
            <a:pPr lvl="1"/>
            <a:r>
              <a:rPr lang="en-US" dirty="0" smtClean="0"/>
              <a:t>That’s why we’re here</a:t>
            </a:r>
          </a:p>
          <a:p>
            <a:r>
              <a:rPr lang="en-US" dirty="0" smtClean="0"/>
              <a:t>I – Interoperable</a:t>
            </a:r>
          </a:p>
          <a:p>
            <a:pPr lvl="1"/>
            <a:r>
              <a:rPr lang="en-US" dirty="0" smtClean="0"/>
              <a:t>Ditto</a:t>
            </a:r>
          </a:p>
          <a:p>
            <a:r>
              <a:rPr lang="en-US" dirty="0" smtClean="0"/>
              <a:t>R – Resources</a:t>
            </a:r>
          </a:p>
          <a:p>
            <a:pPr lvl="1"/>
            <a:r>
              <a:rPr lang="en-US" dirty="0" smtClean="0"/>
              <a:t>Building blocks – more on these to follow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</a:t>
            </a:fld>
            <a:endParaRPr lang="en-CA" dirty="0"/>
          </a:p>
        </p:txBody>
      </p:sp>
    </p:spTree>
    <p:extLst>
      <p:ext uri="{BB962C8B-B14F-4D97-AF65-F5344CB8AC3E}">
        <p14:creationId xmlns="" xmlns:p14="http://schemas.microsoft.com/office/powerpoint/2010/main" val="2886594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FHIR Manifesto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7544" y="1828800"/>
            <a:ext cx="8280920" cy="4480520"/>
          </a:xfrm>
        </p:spPr>
        <p:txBody>
          <a:bodyPr/>
          <a:lstStyle/>
          <a:p>
            <a:pPr lvl="0"/>
            <a:r>
              <a:rPr lang="en-US" dirty="0" smtClean="0"/>
              <a:t>Focus on </a:t>
            </a:r>
            <a:r>
              <a:rPr lang="en-US" b="1" dirty="0" smtClean="0"/>
              <a:t>implementers</a:t>
            </a:r>
          </a:p>
          <a:p>
            <a:pPr lvl="0"/>
            <a:r>
              <a:rPr lang="en-US" dirty="0" smtClean="0"/>
              <a:t>Keep </a:t>
            </a:r>
            <a:r>
              <a:rPr lang="en-US" b="1" dirty="0" smtClean="0"/>
              <a:t>common</a:t>
            </a:r>
            <a:r>
              <a:rPr lang="en-US" dirty="0" smtClean="0"/>
              <a:t> </a:t>
            </a:r>
            <a:r>
              <a:rPr lang="en-US" b="1" dirty="0" smtClean="0"/>
              <a:t>scenarios </a:t>
            </a:r>
            <a:r>
              <a:rPr lang="en-US" dirty="0" smtClean="0"/>
              <a:t>simple</a:t>
            </a:r>
          </a:p>
          <a:p>
            <a:r>
              <a:rPr lang="en-US" dirty="0" smtClean="0"/>
              <a:t>Leverage </a:t>
            </a:r>
            <a:r>
              <a:rPr lang="en-US" b="1" dirty="0" smtClean="0"/>
              <a:t>existing technologies</a:t>
            </a:r>
          </a:p>
          <a:p>
            <a:r>
              <a:rPr lang="en-US" dirty="0" smtClean="0"/>
              <a:t>Provide</a:t>
            </a:r>
            <a:r>
              <a:rPr lang="en-US" b="1" dirty="0" smtClean="0"/>
              <a:t> human readability</a:t>
            </a:r>
            <a:endParaRPr lang="en-US" dirty="0" smtClean="0"/>
          </a:p>
          <a:p>
            <a:r>
              <a:rPr lang="en-US" dirty="0" smtClean="0"/>
              <a:t>Make content </a:t>
            </a:r>
            <a:r>
              <a:rPr lang="en-US" b="1" dirty="0" smtClean="0"/>
              <a:t>freely available</a:t>
            </a:r>
          </a:p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tabLst/>
              <a:defRPr/>
            </a:pPr>
            <a:r>
              <a:rPr lang="en-US" sz="3100" b="0" dirty="0" smtClean="0">
                <a:effectLst/>
                <a:latin typeface="+mn-lt"/>
                <a:ea typeface="+mn-ea"/>
                <a:cs typeface="+mn-cs"/>
              </a:rPr>
              <a:t>Support multiple </a:t>
            </a:r>
            <a:r>
              <a:rPr lang="en-US" sz="3100" b="1" dirty="0" smtClean="0">
                <a:effectLst/>
                <a:latin typeface="+mn-lt"/>
                <a:ea typeface="+mn-ea"/>
                <a:cs typeface="+mn-cs"/>
              </a:rPr>
              <a:t>paradigms &amp; architectures</a:t>
            </a:r>
            <a:endParaRPr lang="en-US" sz="3100" b="0" dirty="0" smtClean="0">
              <a:effectLst/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tabLst/>
              <a:defRPr/>
            </a:pPr>
            <a:r>
              <a:rPr lang="en-US" sz="3100" b="0" dirty="0" smtClean="0">
                <a:effectLst/>
                <a:latin typeface="+mn-lt"/>
                <a:ea typeface="+mn-ea"/>
                <a:cs typeface="+mn-cs"/>
              </a:rPr>
              <a:t>Demonstrate best practice </a:t>
            </a:r>
            <a:r>
              <a:rPr lang="en-US" sz="3100" b="1" dirty="0" smtClean="0">
                <a:effectLst/>
              </a:rPr>
              <a:t>governance</a:t>
            </a:r>
            <a:endParaRPr lang="en-US" sz="3100" dirty="0" smtClean="0">
              <a:effectLst/>
            </a:endParaRPr>
          </a:p>
        </p:txBody>
      </p:sp>
    </p:spTree>
    <p:extLst>
      <p:ext uri="{BB962C8B-B14F-4D97-AF65-F5344CB8AC3E}">
        <p14:creationId xmlns="" xmlns:p14="http://schemas.microsoft.com/office/powerpoint/2010/main" val="993526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Refined">
  <a:themeElements>
    <a:clrScheme name="Refined 6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CC3300"/>
      </a:accent1>
      <a:accent2>
        <a:srgbClr val="666699"/>
      </a:accent2>
      <a:accent3>
        <a:srgbClr val="FFFFFF"/>
      </a:accent3>
      <a:accent4>
        <a:srgbClr val="000000"/>
      </a:accent4>
      <a:accent5>
        <a:srgbClr val="E2ADAA"/>
      </a:accent5>
      <a:accent6>
        <a:srgbClr val="5C5C8A"/>
      </a:accent6>
      <a:hlink>
        <a:srgbClr val="999900"/>
      </a:hlink>
      <a:folHlink>
        <a:srgbClr val="4D4D4D"/>
      </a:folHlink>
    </a:clrScheme>
    <a:fontScheme name="Refined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Refined 1">
        <a:dk1>
          <a:srgbClr val="666633"/>
        </a:dk1>
        <a:lt1>
          <a:srgbClr val="FFFFFF"/>
        </a:lt1>
        <a:dk2>
          <a:srgbClr val="000000"/>
        </a:dk2>
        <a:lt2>
          <a:srgbClr val="FFFFFF"/>
        </a:lt2>
        <a:accent1>
          <a:srgbClr val="666699"/>
        </a:accent1>
        <a:accent2>
          <a:srgbClr val="990000"/>
        </a:accent2>
        <a:accent3>
          <a:srgbClr val="AAAAAA"/>
        </a:accent3>
        <a:accent4>
          <a:srgbClr val="DADADA"/>
        </a:accent4>
        <a:accent5>
          <a:srgbClr val="B8B8CA"/>
        </a:accent5>
        <a:accent6>
          <a:srgbClr val="8A0000"/>
        </a:accent6>
        <a:hlink>
          <a:srgbClr val="99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2">
        <a:dk1>
          <a:srgbClr val="4D4D4D"/>
        </a:dk1>
        <a:lt1>
          <a:srgbClr val="FFFFFF"/>
        </a:lt1>
        <a:dk2>
          <a:srgbClr val="4A1102"/>
        </a:dk2>
        <a:lt2>
          <a:srgbClr val="FFFFFF"/>
        </a:lt2>
        <a:accent1>
          <a:srgbClr val="CC3300"/>
        </a:accent1>
        <a:accent2>
          <a:srgbClr val="666699"/>
        </a:accent2>
        <a:accent3>
          <a:srgbClr val="B1AAAA"/>
        </a:accent3>
        <a:accent4>
          <a:srgbClr val="DADADA"/>
        </a:accent4>
        <a:accent5>
          <a:srgbClr val="E2ADAA"/>
        </a:accent5>
        <a:accent6>
          <a:srgbClr val="5C5C8A"/>
        </a:accent6>
        <a:hlink>
          <a:srgbClr val="FF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3">
        <a:dk1>
          <a:srgbClr val="666699"/>
        </a:dk1>
        <a:lt1>
          <a:srgbClr val="FFFFFF"/>
        </a:lt1>
        <a:dk2>
          <a:srgbClr val="400040"/>
        </a:dk2>
        <a:lt2>
          <a:srgbClr val="FFFFFF"/>
        </a:lt2>
        <a:accent1>
          <a:srgbClr val="FFCC00"/>
        </a:accent1>
        <a:accent2>
          <a:srgbClr val="FF3300"/>
        </a:accent2>
        <a:accent3>
          <a:srgbClr val="AFAAAF"/>
        </a:accent3>
        <a:accent4>
          <a:srgbClr val="DADADA"/>
        </a:accent4>
        <a:accent5>
          <a:srgbClr val="FFE2AA"/>
        </a:accent5>
        <a:accent6>
          <a:srgbClr val="E72D00"/>
        </a:accent6>
        <a:hlink>
          <a:srgbClr val="CC9900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4">
        <a:dk1>
          <a:srgbClr val="4D4D4D"/>
        </a:dk1>
        <a:lt1>
          <a:srgbClr val="FFFFFF"/>
        </a:lt1>
        <a:dk2>
          <a:srgbClr val="006699"/>
        </a:dk2>
        <a:lt2>
          <a:srgbClr val="CCECFF"/>
        </a:lt2>
        <a:accent1>
          <a:srgbClr val="339966"/>
        </a:accent1>
        <a:accent2>
          <a:srgbClr val="3366FF"/>
        </a:accent2>
        <a:accent3>
          <a:srgbClr val="AAB8CA"/>
        </a:accent3>
        <a:accent4>
          <a:srgbClr val="DADADA"/>
        </a:accent4>
        <a:accent5>
          <a:srgbClr val="ADCAB8"/>
        </a:accent5>
        <a:accent6>
          <a:srgbClr val="2D5CE7"/>
        </a:accent6>
        <a:hlink>
          <a:srgbClr val="33CC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5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FF66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8A2D"/>
        </a:accent6>
        <a:hlink>
          <a:srgbClr val="FFCC00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6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3300"/>
        </a:accent1>
        <a:accent2>
          <a:srgbClr val="666699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5C5C8A"/>
        </a:accent6>
        <a:hlink>
          <a:srgbClr val="999900"/>
        </a:hlink>
        <a:folHlink>
          <a:srgbClr val="4D4D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7">
        <a:dk1>
          <a:srgbClr val="000000"/>
        </a:dk1>
        <a:lt1>
          <a:srgbClr val="FFFFFF"/>
        </a:lt1>
        <a:dk2>
          <a:srgbClr val="000066"/>
        </a:dk2>
        <a:lt2>
          <a:srgbClr val="333399"/>
        </a:lt2>
        <a:accent1>
          <a:srgbClr val="3399FF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8AE7"/>
        </a:accent6>
        <a:hlink>
          <a:srgbClr val="00CCFF"/>
        </a:hlink>
        <a:folHlink>
          <a:srgbClr val="5F5F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Ambassador HL7 Power Point Template 2012</Template>
  <TotalTime>9688</TotalTime>
  <Words>1417</Words>
  <Application>Microsoft Office PowerPoint</Application>
  <PresentationFormat>On-screen Show (4:3)</PresentationFormat>
  <Paragraphs>258</Paragraphs>
  <Slides>31</Slides>
  <Notes>13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Refined</vt:lpstr>
      <vt:lpstr>FHIR North  FHIR Intro</vt:lpstr>
      <vt:lpstr>Who am I?</vt:lpstr>
      <vt:lpstr>Connectathon management</vt:lpstr>
      <vt:lpstr>Objectives</vt:lpstr>
      <vt:lpstr>This presentation</vt:lpstr>
      <vt:lpstr>Show of hands</vt:lpstr>
      <vt:lpstr>What is FHIR?</vt:lpstr>
      <vt:lpstr>The acronym</vt:lpstr>
      <vt:lpstr>FHIR Manifesto</vt:lpstr>
      <vt:lpstr>Browsing the site</vt:lpstr>
      <vt:lpstr>Sections to review</vt:lpstr>
      <vt:lpstr>Resources</vt:lpstr>
      <vt:lpstr>DSTU Resource List</vt:lpstr>
      <vt:lpstr>Slide 14</vt:lpstr>
      <vt:lpstr>Resource Definitions</vt:lpstr>
      <vt:lpstr>Resource Definitions</vt:lpstr>
      <vt:lpstr>Resource Definitions</vt:lpstr>
      <vt:lpstr>Resource Definitions</vt:lpstr>
      <vt:lpstr>Just a quick GET</vt:lpstr>
      <vt:lpstr>A Resource’s identity</vt:lpstr>
      <vt:lpstr>For a specific version…</vt:lpstr>
      <vt:lpstr>REST “representations”</vt:lpstr>
      <vt:lpstr>Mapping to verbs</vt:lpstr>
      <vt:lpstr>To create a resource</vt:lpstr>
      <vt:lpstr>To update a resource</vt:lpstr>
      <vt:lpstr>Using PUT to create</vt:lpstr>
      <vt:lpstr>Bundles</vt:lpstr>
      <vt:lpstr>Search (patient)</vt:lpstr>
      <vt:lpstr>Combining parameters</vt:lpstr>
      <vt:lpstr>Education opportunities</vt:lpstr>
      <vt:lpstr>QUESTIONS?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FHIR Webinar</dc:title>
  <dc:creator>Grahame</dc:creator>
  <cp:lastModifiedBy>Lloyd</cp:lastModifiedBy>
  <cp:revision>291</cp:revision>
  <dcterms:created xsi:type="dcterms:W3CDTF">2012-12-03T20:41:34Z</dcterms:created>
  <dcterms:modified xsi:type="dcterms:W3CDTF">2015-04-29T03:36:09Z</dcterms:modified>
</cp:coreProperties>
</file>

<file path=docProps/thumbnail.jpeg>
</file>